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 id="277" r:id="rId6"/>
    <p:sldId id="260" r:id="rId7"/>
    <p:sldId id="263" r:id="rId8"/>
    <p:sldId id="264" r:id="rId9"/>
    <p:sldId id="266" r:id="rId10"/>
    <p:sldId id="265" r:id="rId11"/>
    <p:sldId id="268" r:id="rId12"/>
    <p:sldId id="275" r:id="rId13"/>
    <p:sldId id="261" r:id="rId14"/>
    <p:sldId id="271" r:id="rId15"/>
    <p:sldId id="267" r:id="rId16"/>
    <p:sldId id="270"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86" d="100"/>
          <a:sy n="86" d="100"/>
        </p:scale>
        <p:origin x="5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p:cNvSpPr>
            <a:spLocks noGrp="1"/>
          </p:cNvSpPr>
          <p:nvPr>
            <p:ph type="dt" sz="half" idx="10"/>
          </p:nvPr>
        </p:nvSpPr>
        <p:spPr/>
        <p:txBody>
          <a:bodyPr/>
          <a:lstStyle/>
          <a:p>
            <a:fld id="{D5C1AD6C-B085-41EB-9B4C-C040E91980B2}"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335493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D5C1AD6C-B085-41EB-9B4C-C040E91980B2}"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157908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D5C1AD6C-B085-41EB-9B4C-C040E91980B2}"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1609603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D5C1AD6C-B085-41EB-9B4C-C040E91980B2}"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2638516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C1AD6C-B085-41EB-9B4C-C040E91980B2}"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3595972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p:cNvSpPr>
            <a:spLocks noGrp="1"/>
          </p:cNvSpPr>
          <p:nvPr>
            <p:ph type="dt" sz="half" idx="10"/>
          </p:nvPr>
        </p:nvSpPr>
        <p:spPr/>
        <p:txBody>
          <a:bodyPr/>
          <a:lstStyle/>
          <a:p>
            <a:fld id="{D5C1AD6C-B085-41EB-9B4C-C040E91980B2}" type="datetimeFigureOut">
              <a:rPr lang="tr-TR" smtClean="0"/>
              <a:t>18.04.2025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379786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p:cNvSpPr>
            <a:spLocks noGrp="1"/>
          </p:cNvSpPr>
          <p:nvPr>
            <p:ph type="dt" sz="half" idx="10"/>
          </p:nvPr>
        </p:nvSpPr>
        <p:spPr/>
        <p:txBody>
          <a:bodyPr/>
          <a:lstStyle/>
          <a:p>
            <a:fld id="{D5C1AD6C-B085-41EB-9B4C-C040E91980B2}" type="datetimeFigureOut">
              <a:rPr lang="tr-TR" smtClean="0"/>
              <a:t>18.04.2025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1505664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Date Placeholder 2"/>
          <p:cNvSpPr>
            <a:spLocks noGrp="1"/>
          </p:cNvSpPr>
          <p:nvPr>
            <p:ph type="dt" sz="half" idx="10"/>
          </p:nvPr>
        </p:nvSpPr>
        <p:spPr/>
        <p:txBody>
          <a:bodyPr/>
          <a:lstStyle/>
          <a:p>
            <a:fld id="{D5C1AD6C-B085-41EB-9B4C-C040E91980B2}" type="datetimeFigureOut">
              <a:rPr lang="tr-TR" smtClean="0"/>
              <a:t>18.04.2025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402124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1AD6C-B085-41EB-9B4C-C040E91980B2}" type="datetimeFigureOut">
              <a:rPr lang="tr-TR" smtClean="0"/>
              <a:t>18.04.2025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1696985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C1AD6C-B085-41EB-9B4C-C040E91980B2}" type="datetimeFigureOut">
              <a:rPr lang="tr-TR" smtClean="0"/>
              <a:t>18.04.2025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2297635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C1AD6C-B085-41EB-9B4C-C040E91980B2}" type="datetimeFigureOut">
              <a:rPr lang="tr-TR" smtClean="0"/>
              <a:t>18.04.2025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629917-CA4C-465E-8128-E4B2C9BCB4DE}" type="slidenum">
              <a:rPr lang="tr-TR" smtClean="0"/>
              <a:t>‹#›</a:t>
            </a:fld>
            <a:endParaRPr lang="tr-TR"/>
          </a:p>
        </p:txBody>
      </p:sp>
    </p:spTree>
    <p:extLst>
      <p:ext uri="{BB962C8B-B14F-4D97-AF65-F5344CB8AC3E}">
        <p14:creationId xmlns:p14="http://schemas.microsoft.com/office/powerpoint/2010/main" val="131581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1AD6C-B085-41EB-9B4C-C040E91980B2}" type="datetimeFigureOut">
              <a:rPr lang="tr-TR" smtClean="0"/>
              <a:t>18.04.2025</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917-CA4C-465E-8128-E4B2C9BCB4DE}" type="slidenum">
              <a:rPr lang="tr-TR" smtClean="0"/>
              <a:t>‹#›</a:t>
            </a:fld>
            <a:endParaRPr lang="tr-TR"/>
          </a:p>
        </p:txBody>
      </p:sp>
    </p:spTree>
    <p:extLst>
      <p:ext uri="{BB962C8B-B14F-4D97-AF65-F5344CB8AC3E}">
        <p14:creationId xmlns:p14="http://schemas.microsoft.com/office/powerpoint/2010/main" val="3966266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akarsu@hacettepe.edu.t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48594" y="2447109"/>
            <a:ext cx="184731" cy="369332"/>
          </a:xfrm>
          <a:prstGeom prst="rect">
            <a:avLst/>
          </a:prstGeom>
          <a:noFill/>
        </p:spPr>
        <p:txBody>
          <a:bodyPr wrap="none" rtlCol="0">
            <a:spAutoFit/>
          </a:bodyPr>
          <a:lstStyle/>
          <a:p>
            <a:endParaRPr lang="tr-TR" dirty="0"/>
          </a:p>
        </p:txBody>
      </p:sp>
      <p:sp>
        <p:nvSpPr>
          <p:cNvPr id="5" name="TextBox 4"/>
          <p:cNvSpPr txBox="1"/>
          <p:nvPr/>
        </p:nvSpPr>
        <p:spPr>
          <a:xfrm>
            <a:off x="2621280" y="2007383"/>
            <a:ext cx="7320274" cy="646331"/>
          </a:xfrm>
          <a:prstGeom prst="rect">
            <a:avLst/>
          </a:prstGeom>
          <a:noFill/>
        </p:spPr>
        <p:txBody>
          <a:bodyPr wrap="none" rtlCol="0">
            <a:spAutoFit/>
          </a:bodyPr>
          <a:lstStyle/>
          <a:p>
            <a:r>
              <a:rPr lang="tr-TR" sz="3600" b="1" dirty="0"/>
              <a:t>ETİK KURULLAR VE BAŞVURU SÜRECİ </a:t>
            </a:r>
          </a:p>
        </p:txBody>
      </p:sp>
      <p:sp>
        <p:nvSpPr>
          <p:cNvPr id="6" name="TextBox 5"/>
          <p:cNvSpPr txBox="1"/>
          <p:nvPr/>
        </p:nvSpPr>
        <p:spPr>
          <a:xfrm>
            <a:off x="1476673" y="2816441"/>
            <a:ext cx="9183412" cy="3257174"/>
          </a:xfrm>
          <a:prstGeom prst="rect">
            <a:avLst/>
          </a:prstGeom>
          <a:noFill/>
        </p:spPr>
        <p:txBody>
          <a:bodyPr wrap="none" rtlCol="0">
            <a:spAutoFit/>
          </a:bodyPr>
          <a:lstStyle/>
          <a:p>
            <a:pPr algn="ctr">
              <a:lnSpc>
                <a:spcPct val="150000"/>
              </a:lnSpc>
            </a:pPr>
            <a:r>
              <a:rPr lang="tr-TR" sz="2800" dirty="0"/>
              <a:t>Prof. Dr. A. Nurten AKARSU, Tıp ve Bilim Doktoru</a:t>
            </a:r>
          </a:p>
          <a:p>
            <a:pPr algn="ctr">
              <a:lnSpc>
                <a:spcPct val="150000"/>
              </a:lnSpc>
            </a:pPr>
            <a:r>
              <a:rPr lang="en-US" sz="2800" dirty="0" err="1"/>
              <a:t>Hacettepe</a:t>
            </a:r>
            <a:r>
              <a:rPr lang="en-US" sz="2800" dirty="0"/>
              <a:t> </a:t>
            </a:r>
            <a:r>
              <a:rPr lang="en-US" sz="2800" dirty="0" err="1"/>
              <a:t>Üniversitesi</a:t>
            </a:r>
            <a:r>
              <a:rPr lang="en-US" sz="2800" dirty="0"/>
              <a:t> </a:t>
            </a:r>
            <a:r>
              <a:rPr lang="en-US" sz="2800" dirty="0" err="1"/>
              <a:t>Sağlık</a:t>
            </a:r>
            <a:r>
              <a:rPr lang="en-US" sz="2800" dirty="0"/>
              <a:t> </a:t>
            </a:r>
            <a:r>
              <a:rPr lang="en-US" sz="2800" dirty="0" err="1"/>
              <a:t>Araştırmaları</a:t>
            </a:r>
            <a:r>
              <a:rPr lang="en-US" sz="2800" dirty="0"/>
              <a:t> </a:t>
            </a:r>
            <a:r>
              <a:rPr lang="en-US" sz="2800" dirty="0" err="1"/>
              <a:t>Etik</a:t>
            </a:r>
            <a:r>
              <a:rPr lang="en-US" sz="2800" dirty="0"/>
              <a:t> </a:t>
            </a:r>
            <a:r>
              <a:rPr lang="en-US" sz="2800" dirty="0" err="1"/>
              <a:t>Kurulu</a:t>
            </a:r>
            <a:r>
              <a:rPr lang="en-US" sz="2800" dirty="0"/>
              <a:t> </a:t>
            </a:r>
            <a:r>
              <a:rPr lang="tr-TR" sz="2800" dirty="0"/>
              <a:t>Başkanı</a:t>
            </a:r>
            <a:endParaRPr lang="en-US" sz="2800" dirty="0"/>
          </a:p>
          <a:p>
            <a:pPr algn="ctr">
              <a:lnSpc>
                <a:spcPct val="150000"/>
              </a:lnSpc>
            </a:pPr>
            <a:r>
              <a:rPr lang="tr-TR" sz="2800" dirty="0"/>
              <a:t>Tıbbi Genetik Anabilim Dalı Öğretim Üyesi</a:t>
            </a:r>
          </a:p>
          <a:p>
            <a:pPr algn="ctr">
              <a:lnSpc>
                <a:spcPct val="150000"/>
              </a:lnSpc>
            </a:pPr>
            <a:r>
              <a:rPr lang="tr-TR" sz="2800" dirty="0">
                <a:hlinkClick r:id="rId2"/>
              </a:rPr>
              <a:t>nakarsu@hacettepe.edu.tr</a:t>
            </a:r>
            <a:endParaRPr lang="tr-TR" sz="2800" dirty="0"/>
          </a:p>
          <a:p>
            <a:pPr algn="ctr">
              <a:lnSpc>
                <a:spcPct val="150000"/>
              </a:lnSpc>
            </a:pPr>
            <a:r>
              <a:rPr lang="tr-TR" sz="2800" dirty="0"/>
              <a:t>305 2559</a:t>
            </a:r>
          </a:p>
        </p:txBody>
      </p:sp>
      <p:sp>
        <p:nvSpPr>
          <p:cNvPr id="7" name="Freeform 11"/>
          <p:cNvSpPr>
            <a:spLocks/>
          </p:cNvSpPr>
          <p:nvPr/>
        </p:nvSpPr>
        <p:spPr bwMode="auto">
          <a:xfrm>
            <a:off x="10459934" y="639945"/>
            <a:ext cx="530162" cy="1131887"/>
          </a:xfrm>
          <a:custGeom>
            <a:avLst/>
            <a:gdLst>
              <a:gd name="T0" fmla="*/ 2147483646 w 6331"/>
              <a:gd name="T1" fmla="*/ 2147483646 h 16341"/>
              <a:gd name="T2" fmla="*/ 2147483646 w 6331"/>
              <a:gd name="T3" fmla="*/ 2147483646 h 16341"/>
              <a:gd name="T4" fmla="*/ 2147483646 w 6331"/>
              <a:gd name="T5" fmla="*/ 2147483646 h 16341"/>
              <a:gd name="T6" fmla="*/ 2147483646 w 6331"/>
              <a:gd name="T7" fmla="*/ 2147483646 h 16341"/>
              <a:gd name="T8" fmla="*/ 2147483646 w 6331"/>
              <a:gd name="T9" fmla="*/ 2147483646 h 16341"/>
              <a:gd name="T10" fmla="*/ 2147483646 w 6331"/>
              <a:gd name="T11" fmla="*/ 2147483646 h 16341"/>
              <a:gd name="T12" fmla="*/ 2147483646 w 6331"/>
              <a:gd name="T13" fmla="*/ 2147483646 h 16341"/>
              <a:gd name="T14" fmla="*/ 2147483646 w 6331"/>
              <a:gd name="T15" fmla="*/ 2147483646 h 16341"/>
              <a:gd name="T16" fmla="*/ 2147483646 w 6331"/>
              <a:gd name="T17" fmla="*/ 2147483646 h 16341"/>
              <a:gd name="T18" fmla="*/ 2147483646 w 6331"/>
              <a:gd name="T19" fmla="*/ 2147483646 h 16341"/>
              <a:gd name="T20" fmla="*/ 2147483646 w 6331"/>
              <a:gd name="T21" fmla="*/ 2147483646 h 16341"/>
              <a:gd name="T22" fmla="*/ 2147483646 w 6331"/>
              <a:gd name="T23" fmla="*/ 2147483646 h 16341"/>
              <a:gd name="T24" fmla="*/ 2147483646 w 6331"/>
              <a:gd name="T25" fmla="*/ 2147483646 h 16341"/>
              <a:gd name="T26" fmla="*/ 2147483646 w 6331"/>
              <a:gd name="T27" fmla="*/ 2147483646 h 16341"/>
              <a:gd name="T28" fmla="*/ 2147483646 w 6331"/>
              <a:gd name="T29" fmla="*/ 2147483646 h 16341"/>
              <a:gd name="T30" fmla="*/ 2147483646 w 6331"/>
              <a:gd name="T31" fmla="*/ 2147483646 h 16341"/>
              <a:gd name="T32" fmla="*/ 2147483646 w 6331"/>
              <a:gd name="T33" fmla="*/ 2147483646 h 16341"/>
              <a:gd name="T34" fmla="*/ 2147483646 w 6331"/>
              <a:gd name="T35" fmla="*/ 2147483646 h 16341"/>
              <a:gd name="T36" fmla="*/ 2147483646 w 6331"/>
              <a:gd name="T37" fmla="*/ 2147483646 h 16341"/>
              <a:gd name="T38" fmla="*/ 2147483646 w 6331"/>
              <a:gd name="T39" fmla="*/ 2147483646 h 16341"/>
              <a:gd name="T40" fmla="*/ 2147483646 w 6331"/>
              <a:gd name="T41" fmla="*/ 2147483646 h 16341"/>
              <a:gd name="T42" fmla="*/ 2147483646 w 6331"/>
              <a:gd name="T43" fmla="*/ 2147483646 h 16341"/>
              <a:gd name="T44" fmla="*/ 2147483646 w 6331"/>
              <a:gd name="T45" fmla="*/ 2147483646 h 16341"/>
              <a:gd name="T46" fmla="*/ 2147483646 w 6331"/>
              <a:gd name="T47" fmla="*/ 2147483646 h 16341"/>
              <a:gd name="T48" fmla="*/ 2147483646 w 6331"/>
              <a:gd name="T49" fmla="*/ 2147483646 h 16341"/>
              <a:gd name="T50" fmla="*/ 2147483646 w 6331"/>
              <a:gd name="T51" fmla="*/ 2147483646 h 16341"/>
              <a:gd name="T52" fmla="*/ 2147483646 w 6331"/>
              <a:gd name="T53" fmla="*/ 2147483646 h 16341"/>
              <a:gd name="T54" fmla="*/ 2147483646 w 6331"/>
              <a:gd name="T55" fmla="*/ 2147483646 h 16341"/>
              <a:gd name="T56" fmla="*/ 2147483646 w 6331"/>
              <a:gd name="T57" fmla="*/ 2147483646 h 16341"/>
              <a:gd name="T58" fmla="*/ 2147483646 w 6331"/>
              <a:gd name="T59" fmla="*/ 2147483646 h 16341"/>
              <a:gd name="T60" fmla="*/ 2147483646 w 6331"/>
              <a:gd name="T61" fmla="*/ 2147483646 h 16341"/>
              <a:gd name="T62" fmla="*/ 2147483646 w 6331"/>
              <a:gd name="T63" fmla="*/ 2147483646 h 16341"/>
              <a:gd name="T64" fmla="*/ 2147483646 w 6331"/>
              <a:gd name="T65" fmla="*/ 2147483646 h 16341"/>
              <a:gd name="T66" fmla="*/ 2147483646 w 6331"/>
              <a:gd name="T67" fmla="*/ 2147483646 h 16341"/>
              <a:gd name="T68" fmla="*/ 2147483646 w 6331"/>
              <a:gd name="T69" fmla="*/ 2147483646 h 16341"/>
              <a:gd name="T70" fmla="*/ 2147483646 w 6331"/>
              <a:gd name="T71" fmla="*/ 2147483646 h 16341"/>
              <a:gd name="T72" fmla="*/ 2147483646 w 6331"/>
              <a:gd name="T73" fmla="*/ 2147483646 h 16341"/>
              <a:gd name="T74" fmla="*/ 2147483646 w 6331"/>
              <a:gd name="T75" fmla="*/ 2147483646 h 16341"/>
              <a:gd name="T76" fmla="*/ 2147483646 w 6331"/>
              <a:gd name="T77" fmla="*/ 2147483646 h 16341"/>
              <a:gd name="T78" fmla="*/ 2147483646 w 6331"/>
              <a:gd name="T79" fmla="*/ 2147483646 h 16341"/>
              <a:gd name="T80" fmla="*/ 2147483646 w 6331"/>
              <a:gd name="T81" fmla="*/ 2147483646 h 16341"/>
              <a:gd name="T82" fmla="*/ 2147483646 w 6331"/>
              <a:gd name="T83" fmla="*/ 2147483646 h 16341"/>
              <a:gd name="T84" fmla="*/ 2147483646 w 6331"/>
              <a:gd name="T85" fmla="*/ 2147483646 h 16341"/>
              <a:gd name="T86" fmla="*/ 2147483646 w 6331"/>
              <a:gd name="T87" fmla="*/ 2147483646 h 16341"/>
              <a:gd name="T88" fmla="*/ 2147483646 w 6331"/>
              <a:gd name="T89" fmla="*/ 2147483646 h 16341"/>
              <a:gd name="T90" fmla="*/ 2147483646 w 6331"/>
              <a:gd name="T91" fmla="*/ 2147483646 h 16341"/>
              <a:gd name="T92" fmla="*/ 2147483646 w 6331"/>
              <a:gd name="T93" fmla="*/ 2147483646 h 16341"/>
              <a:gd name="T94" fmla="*/ 2147483646 w 6331"/>
              <a:gd name="T95" fmla="*/ 2147483646 h 16341"/>
              <a:gd name="T96" fmla="*/ 2147483646 w 6331"/>
              <a:gd name="T97" fmla="*/ 2147483646 h 16341"/>
              <a:gd name="T98" fmla="*/ 2147483646 w 6331"/>
              <a:gd name="T99" fmla="*/ 2147483646 h 16341"/>
              <a:gd name="T100" fmla="*/ 2147483646 w 6331"/>
              <a:gd name="T101" fmla="*/ 2147483646 h 16341"/>
              <a:gd name="T102" fmla="*/ 2147483646 w 6331"/>
              <a:gd name="T103" fmla="*/ 2147483646 h 16341"/>
              <a:gd name="T104" fmla="*/ 2147483646 w 6331"/>
              <a:gd name="T105" fmla="*/ 2147483646 h 16341"/>
              <a:gd name="T106" fmla="*/ 2147483646 w 6331"/>
              <a:gd name="T107" fmla="*/ 2147483646 h 16341"/>
              <a:gd name="T108" fmla="*/ 2147483646 w 6331"/>
              <a:gd name="T109" fmla="*/ 2147483646 h 16341"/>
              <a:gd name="T110" fmla="*/ 2147483646 w 6331"/>
              <a:gd name="T111" fmla="*/ 2147483646 h 163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6331" h="16341">
                <a:moveTo>
                  <a:pt x="4697" y="464"/>
                </a:moveTo>
                <a:lnTo>
                  <a:pt x="4649" y="486"/>
                </a:lnTo>
                <a:lnTo>
                  <a:pt x="4519" y="548"/>
                </a:lnTo>
                <a:lnTo>
                  <a:pt x="4431" y="591"/>
                </a:lnTo>
                <a:lnTo>
                  <a:pt x="4331" y="640"/>
                </a:lnTo>
                <a:lnTo>
                  <a:pt x="4222" y="698"/>
                </a:lnTo>
                <a:lnTo>
                  <a:pt x="4105" y="758"/>
                </a:lnTo>
                <a:lnTo>
                  <a:pt x="3986" y="823"/>
                </a:lnTo>
                <a:lnTo>
                  <a:pt x="3864" y="891"/>
                </a:lnTo>
                <a:lnTo>
                  <a:pt x="3804" y="925"/>
                </a:lnTo>
                <a:lnTo>
                  <a:pt x="3744" y="960"/>
                </a:lnTo>
                <a:lnTo>
                  <a:pt x="3685" y="997"/>
                </a:lnTo>
                <a:lnTo>
                  <a:pt x="3628" y="1032"/>
                </a:lnTo>
                <a:lnTo>
                  <a:pt x="3574" y="1066"/>
                </a:lnTo>
                <a:lnTo>
                  <a:pt x="3519" y="1103"/>
                </a:lnTo>
                <a:lnTo>
                  <a:pt x="3469" y="1138"/>
                </a:lnTo>
                <a:lnTo>
                  <a:pt x="3423" y="1172"/>
                </a:lnTo>
                <a:lnTo>
                  <a:pt x="3377" y="1206"/>
                </a:lnTo>
                <a:lnTo>
                  <a:pt x="3336" y="1240"/>
                </a:lnTo>
                <a:lnTo>
                  <a:pt x="3299" y="1272"/>
                </a:lnTo>
                <a:lnTo>
                  <a:pt x="3266" y="1304"/>
                </a:lnTo>
                <a:lnTo>
                  <a:pt x="3233" y="1336"/>
                </a:lnTo>
                <a:lnTo>
                  <a:pt x="3201" y="1371"/>
                </a:lnTo>
                <a:lnTo>
                  <a:pt x="3168" y="1407"/>
                </a:lnTo>
                <a:lnTo>
                  <a:pt x="3133" y="1446"/>
                </a:lnTo>
                <a:lnTo>
                  <a:pt x="3099" y="1487"/>
                </a:lnTo>
                <a:lnTo>
                  <a:pt x="3064" y="1531"/>
                </a:lnTo>
                <a:lnTo>
                  <a:pt x="3028" y="1579"/>
                </a:lnTo>
                <a:lnTo>
                  <a:pt x="2993" y="1629"/>
                </a:lnTo>
                <a:lnTo>
                  <a:pt x="2957" y="1682"/>
                </a:lnTo>
                <a:lnTo>
                  <a:pt x="2922" y="1739"/>
                </a:lnTo>
                <a:lnTo>
                  <a:pt x="2886" y="1801"/>
                </a:lnTo>
                <a:lnTo>
                  <a:pt x="2851" y="1866"/>
                </a:lnTo>
                <a:lnTo>
                  <a:pt x="2814" y="1934"/>
                </a:lnTo>
                <a:lnTo>
                  <a:pt x="2779" y="2009"/>
                </a:lnTo>
                <a:lnTo>
                  <a:pt x="2745" y="2087"/>
                </a:lnTo>
                <a:lnTo>
                  <a:pt x="2711" y="2169"/>
                </a:lnTo>
                <a:lnTo>
                  <a:pt x="2677" y="2257"/>
                </a:lnTo>
                <a:lnTo>
                  <a:pt x="2646" y="2351"/>
                </a:lnTo>
                <a:lnTo>
                  <a:pt x="2613" y="2448"/>
                </a:lnTo>
                <a:lnTo>
                  <a:pt x="2582" y="2553"/>
                </a:lnTo>
                <a:lnTo>
                  <a:pt x="2552" y="2664"/>
                </a:lnTo>
                <a:lnTo>
                  <a:pt x="2523" y="2779"/>
                </a:lnTo>
                <a:lnTo>
                  <a:pt x="2496" y="2901"/>
                </a:lnTo>
                <a:lnTo>
                  <a:pt x="2470" y="3029"/>
                </a:lnTo>
                <a:lnTo>
                  <a:pt x="2444" y="3164"/>
                </a:lnTo>
                <a:lnTo>
                  <a:pt x="2421" y="3305"/>
                </a:lnTo>
                <a:lnTo>
                  <a:pt x="2398" y="3455"/>
                </a:lnTo>
                <a:lnTo>
                  <a:pt x="2379" y="3611"/>
                </a:lnTo>
                <a:lnTo>
                  <a:pt x="2361" y="3775"/>
                </a:lnTo>
                <a:lnTo>
                  <a:pt x="2344" y="3944"/>
                </a:lnTo>
                <a:lnTo>
                  <a:pt x="2329" y="4123"/>
                </a:lnTo>
                <a:lnTo>
                  <a:pt x="2316" y="4310"/>
                </a:lnTo>
                <a:lnTo>
                  <a:pt x="2277" y="4956"/>
                </a:lnTo>
                <a:lnTo>
                  <a:pt x="2236" y="5606"/>
                </a:lnTo>
                <a:lnTo>
                  <a:pt x="2193" y="6257"/>
                </a:lnTo>
                <a:lnTo>
                  <a:pt x="2151" y="6906"/>
                </a:lnTo>
                <a:lnTo>
                  <a:pt x="2108" y="7556"/>
                </a:lnTo>
                <a:lnTo>
                  <a:pt x="2066" y="8206"/>
                </a:lnTo>
                <a:lnTo>
                  <a:pt x="2025" y="8854"/>
                </a:lnTo>
                <a:lnTo>
                  <a:pt x="1985" y="9500"/>
                </a:lnTo>
                <a:lnTo>
                  <a:pt x="2112" y="9399"/>
                </a:lnTo>
                <a:lnTo>
                  <a:pt x="2243" y="9309"/>
                </a:lnTo>
                <a:lnTo>
                  <a:pt x="2376" y="9228"/>
                </a:lnTo>
                <a:lnTo>
                  <a:pt x="2512" y="9158"/>
                </a:lnTo>
                <a:lnTo>
                  <a:pt x="2649" y="9098"/>
                </a:lnTo>
                <a:lnTo>
                  <a:pt x="2787" y="9047"/>
                </a:lnTo>
                <a:lnTo>
                  <a:pt x="2928" y="9003"/>
                </a:lnTo>
                <a:lnTo>
                  <a:pt x="3068" y="8969"/>
                </a:lnTo>
                <a:lnTo>
                  <a:pt x="3210" y="8943"/>
                </a:lnTo>
                <a:lnTo>
                  <a:pt x="3353" y="8925"/>
                </a:lnTo>
                <a:lnTo>
                  <a:pt x="3494" y="8914"/>
                </a:lnTo>
                <a:lnTo>
                  <a:pt x="3638" y="8910"/>
                </a:lnTo>
                <a:lnTo>
                  <a:pt x="3781" y="8912"/>
                </a:lnTo>
                <a:lnTo>
                  <a:pt x="3925" y="8921"/>
                </a:lnTo>
                <a:lnTo>
                  <a:pt x="4068" y="8934"/>
                </a:lnTo>
                <a:lnTo>
                  <a:pt x="4210" y="8954"/>
                </a:lnTo>
                <a:lnTo>
                  <a:pt x="4351" y="8979"/>
                </a:lnTo>
                <a:lnTo>
                  <a:pt x="4491" y="9009"/>
                </a:lnTo>
                <a:lnTo>
                  <a:pt x="4629" y="9043"/>
                </a:lnTo>
                <a:lnTo>
                  <a:pt x="4766" y="9079"/>
                </a:lnTo>
                <a:lnTo>
                  <a:pt x="4900" y="9121"/>
                </a:lnTo>
                <a:lnTo>
                  <a:pt x="5033" y="9165"/>
                </a:lnTo>
                <a:lnTo>
                  <a:pt x="5163" y="9212"/>
                </a:lnTo>
                <a:lnTo>
                  <a:pt x="5291" y="9261"/>
                </a:lnTo>
                <a:lnTo>
                  <a:pt x="5415" y="9313"/>
                </a:lnTo>
                <a:lnTo>
                  <a:pt x="5536" y="9366"/>
                </a:lnTo>
                <a:lnTo>
                  <a:pt x="5656" y="9421"/>
                </a:lnTo>
                <a:lnTo>
                  <a:pt x="5770" y="9477"/>
                </a:lnTo>
                <a:lnTo>
                  <a:pt x="5882" y="9531"/>
                </a:lnTo>
                <a:lnTo>
                  <a:pt x="5988" y="9587"/>
                </a:lnTo>
                <a:lnTo>
                  <a:pt x="6091" y="9642"/>
                </a:lnTo>
                <a:lnTo>
                  <a:pt x="6189" y="9696"/>
                </a:lnTo>
                <a:lnTo>
                  <a:pt x="6189" y="9703"/>
                </a:lnTo>
                <a:lnTo>
                  <a:pt x="6190" y="9711"/>
                </a:lnTo>
                <a:lnTo>
                  <a:pt x="6191" y="9718"/>
                </a:lnTo>
                <a:lnTo>
                  <a:pt x="6195" y="9723"/>
                </a:lnTo>
                <a:lnTo>
                  <a:pt x="6204" y="9736"/>
                </a:lnTo>
                <a:lnTo>
                  <a:pt x="6216" y="9748"/>
                </a:lnTo>
                <a:lnTo>
                  <a:pt x="6243" y="9775"/>
                </a:lnTo>
                <a:lnTo>
                  <a:pt x="6273" y="9807"/>
                </a:lnTo>
                <a:lnTo>
                  <a:pt x="6288" y="9828"/>
                </a:lnTo>
                <a:lnTo>
                  <a:pt x="6301" y="9851"/>
                </a:lnTo>
                <a:lnTo>
                  <a:pt x="6308" y="9863"/>
                </a:lnTo>
                <a:lnTo>
                  <a:pt x="6313" y="9877"/>
                </a:lnTo>
                <a:lnTo>
                  <a:pt x="6319" y="9892"/>
                </a:lnTo>
                <a:lnTo>
                  <a:pt x="6323" y="9908"/>
                </a:lnTo>
                <a:lnTo>
                  <a:pt x="6326" y="9926"/>
                </a:lnTo>
                <a:lnTo>
                  <a:pt x="6328" y="9943"/>
                </a:lnTo>
                <a:lnTo>
                  <a:pt x="6330" y="9964"/>
                </a:lnTo>
                <a:lnTo>
                  <a:pt x="6331" y="9984"/>
                </a:lnTo>
                <a:lnTo>
                  <a:pt x="6330" y="10007"/>
                </a:lnTo>
                <a:lnTo>
                  <a:pt x="6328" y="10030"/>
                </a:lnTo>
                <a:lnTo>
                  <a:pt x="6326" y="10057"/>
                </a:lnTo>
                <a:lnTo>
                  <a:pt x="6321" y="10083"/>
                </a:lnTo>
                <a:lnTo>
                  <a:pt x="6299" y="10210"/>
                </a:lnTo>
                <a:lnTo>
                  <a:pt x="6274" y="10349"/>
                </a:lnTo>
                <a:lnTo>
                  <a:pt x="6246" y="10495"/>
                </a:lnTo>
                <a:lnTo>
                  <a:pt x="6216" y="10653"/>
                </a:lnTo>
                <a:lnTo>
                  <a:pt x="6147" y="10992"/>
                </a:lnTo>
                <a:lnTo>
                  <a:pt x="6072" y="11361"/>
                </a:lnTo>
                <a:lnTo>
                  <a:pt x="5988" y="11754"/>
                </a:lnTo>
                <a:lnTo>
                  <a:pt x="5897" y="12168"/>
                </a:lnTo>
                <a:lnTo>
                  <a:pt x="5802" y="12596"/>
                </a:lnTo>
                <a:lnTo>
                  <a:pt x="5703" y="13033"/>
                </a:lnTo>
                <a:lnTo>
                  <a:pt x="5601" y="13475"/>
                </a:lnTo>
                <a:lnTo>
                  <a:pt x="5496" y="13919"/>
                </a:lnTo>
                <a:lnTo>
                  <a:pt x="5391" y="14357"/>
                </a:lnTo>
                <a:lnTo>
                  <a:pt x="5287" y="14783"/>
                </a:lnTo>
                <a:lnTo>
                  <a:pt x="5184" y="15196"/>
                </a:lnTo>
                <a:lnTo>
                  <a:pt x="5083" y="15588"/>
                </a:lnTo>
                <a:lnTo>
                  <a:pt x="5034" y="15775"/>
                </a:lnTo>
                <a:lnTo>
                  <a:pt x="4987" y="15956"/>
                </a:lnTo>
                <a:lnTo>
                  <a:pt x="4939" y="16129"/>
                </a:lnTo>
                <a:lnTo>
                  <a:pt x="4895" y="16292"/>
                </a:lnTo>
                <a:lnTo>
                  <a:pt x="4613" y="16318"/>
                </a:lnTo>
                <a:lnTo>
                  <a:pt x="5671" y="10221"/>
                </a:lnTo>
                <a:lnTo>
                  <a:pt x="5572" y="10155"/>
                </a:lnTo>
                <a:lnTo>
                  <a:pt x="5472" y="10091"/>
                </a:lnTo>
                <a:lnTo>
                  <a:pt x="5373" y="10027"/>
                </a:lnTo>
                <a:lnTo>
                  <a:pt x="5274" y="9968"/>
                </a:lnTo>
                <a:lnTo>
                  <a:pt x="5174" y="9912"/>
                </a:lnTo>
                <a:lnTo>
                  <a:pt x="5074" y="9858"/>
                </a:lnTo>
                <a:lnTo>
                  <a:pt x="4971" y="9807"/>
                </a:lnTo>
                <a:lnTo>
                  <a:pt x="4869" y="9760"/>
                </a:lnTo>
                <a:lnTo>
                  <a:pt x="4767" y="9717"/>
                </a:lnTo>
                <a:lnTo>
                  <a:pt x="4664" y="9677"/>
                </a:lnTo>
                <a:lnTo>
                  <a:pt x="4560" y="9641"/>
                </a:lnTo>
                <a:lnTo>
                  <a:pt x="4455" y="9611"/>
                </a:lnTo>
                <a:lnTo>
                  <a:pt x="4347" y="9584"/>
                </a:lnTo>
                <a:lnTo>
                  <a:pt x="4240" y="9562"/>
                </a:lnTo>
                <a:lnTo>
                  <a:pt x="4132" y="9543"/>
                </a:lnTo>
                <a:lnTo>
                  <a:pt x="4021" y="9531"/>
                </a:lnTo>
                <a:lnTo>
                  <a:pt x="3910" y="9524"/>
                </a:lnTo>
                <a:lnTo>
                  <a:pt x="3797" y="9523"/>
                </a:lnTo>
                <a:lnTo>
                  <a:pt x="3682" y="9527"/>
                </a:lnTo>
                <a:lnTo>
                  <a:pt x="3567" y="9536"/>
                </a:lnTo>
                <a:lnTo>
                  <a:pt x="3450" y="9551"/>
                </a:lnTo>
                <a:lnTo>
                  <a:pt x="3332" y="9574"/>
                </a:lnTo>
                <a:lnTo>
                  <a:pt x="3210" y="9602"/>
                </a:lnTo>
                <a:lnTo>
                  <a:pt x="3088" y="9637"/>
                </a:lnTo>
                <a:lnTo>
                  <a:pt x="2964" y="9679"/>
                </a:lnTo>
                <a:lnTo>
                  <a:pt x="2837" y="9728"/>
                </a:lnTo>
                <a:lnTo>
                  <a:pt x="2707" y="9783"/>
                </a:lnTo>
                <a:lnTo>
                  <a:pt x="2576" y="9846"/>
                </a:lnTo>
                <a:lnTo>
                  <a:pt x="2441" y="9917"/>
                </a:lnTo>
                <a:lnTo>
                  <a:pt x="2306" y="9997"/>
                </a:lnTo>
                <a:lnTo>
                  <a:pt x="2168" y="10083"/>
                </a:lnTo>
                <a:lnTo>
                  <a:pt x="2027" y="10178"/>
                </a:lnTo>
                <a:lnTo>
                  <a:pt x="2000" y="10206"/>
                </a:lnTo>
                <a:lnTo>
                  <a:pt x="1979" y="10251"/>
                </a:lnTo>
                <a:lnTo>
                  <a:pt x="1960" y="10311"/>
                </a:lnTo>
                <a:lnTo>
                  <a:pt x="1946" y="10385"/>
                </a:lnTo>
                <a:lnTo>
                  <a:pt x="1937" y="10473"/>
                </a:lnTo>
                <a:lnTo>
                  <a:pt x="1930" y="10575"/>
                </a:lnTo>
                <a:lnTo>
                  <a:pt x="1927" y="10691"/>
                </a:lnTo>
                <a:lnTo>
                  <a:pt x="1930" y="10819"/>
                </a:lnTo>
                <a:lnTo>
                  <a:pt x="1934" y="10959"/>
                </a:lnTo>
                <a:lnTo>
                  <a:pt x="1942" y="11110"/>
                </a:lnTo>
                <a:lnTo>
                  <a:pt x="1954" y="11272"/>
                </a:lnTo>
                <a:lnTo>
                  <a:pt x="1969" y="11446"/>
                </a:lnTo>
                <a:lnTo>
                  <a:pt x="1987" y="11629"/>
                </a:lnTo>
                <a:lnTo>
                  <a:pt x="2009" y="11820"/>
                </a:lnTo>
                <a:lnTo>
                  <a:pt x="2033" y="12021"/>
                </a:lnTo>
                <a:lnTo>
                  <a:pt x="2059" y="12230"/>
                </a:lnTo>
                <a:lnTo>
                  <a:pt x="2089" y="12448"/>
                </a:lnTo>
                <a:lnTo>
                  <a:pt x="2120" y="12672"/>
                </a:lnTo>
                <a:lnTo>
                  <a:pt x="2152" y="12904"/>
                </a:lnTo>
                <a:lnTo>
                  <a:pt x="2189" y="13142"/>
                </a:lnTo>
                <a:lnTo>
                  <a:pt x="2228" y="13384"/>
                </a:lnTo>
                <a:lnTo>
                  <a:pt x="2268" y="13631"/>
                </a:lnTo>
                <a:lnTo>
                  <a:pt x="2311" y="13886"/>
                </a:lnTo>
                <a:lnTo>
                  <a:pt x="2353" y="14141"/>
                </a:lnTo>
                <a:lnTo>
                  <a:pt x="2398" y="14403"/>
                </a:lnTo>
                <a:lnTo>
                  <a:pt x="2445" y="14666"/>
                </a:lnTo>
                <a:lnTo>
                  <a:pt x="2493" y="14932"/>
                </a:lnTo>
                <a:lnTo>
                  <a:pt x="2543" y="15199"/>
                </a:lnTo>
                <a:lnTo>
                  <a:pt x="2593" y="15467"/>
                </a:lnTo>
                <a:lnTo>
                  <a:pt x="2646" y="15738"/>
                </a:lnTo>
                <a:lnTo>
                  <a:pt x="2697" y="16007"/>
                </a:lnTo>
                <a:lnTo>
                  <a:pt x="2750" y="16277"/>
                </a:lnTo>
                <a:lnTo>
                  <a:pt x="2436" y="16341"/>
                </a:lnTo>
                <a:lnTo>
                  <a:pt x="2257" y="15705"/>
                </a:lnTo>
                <a:lnTo>
                  <a:pt x="2075" y="15057"/>
                </a:lnTo>
                <a:lnTo>
                  <a:pt x="2029" y="14891"/>
                </a:lnTo>
                <a:lnTo>
                  <a:pt x="1983" y="14722"/>
                </a:lnTo>
                <a:lnTo>
                  <a:pt x="1937" y="14549"/>
                </a:lnTo>
                <a:lnTo>
                  <a:pt x="1892" y="14373"/>
                </a:lnTo>
                <a:lnTo>
                  <a:pt x="1847" y="14193"/>
                </a:lnTo>
                <a:lnTo>
                  <a:pt x="1802" y="14008"/>
                </a:lnTo>
                <a:lnTo>
                  <a:pt x="1759" y="13818"/>
                </a:lnTo>
                <a:lnTo>
                  <a:pt x="1716" y="13624"/>
                </a:lnTo>
                <a:lnTo>
                  <a:pt x="1674" y="13424"/>
                </a:lnTo>
                <a:lnTo>
                  <a:pt x="1633" y="13217"/>
                </a:lnTo>
                <a:lnTo>
                  <a:pt x="1592" y="13003"/>
                </a:lnTo>
                <a:lnTo>
                  <a:pt x="1553" y="12785"/>
                </a:lnTo>
                <a:lnTo>
                  <a:pt x="1515" y="12557"/>
                </a:lnTo>
                <a:lnTo>
                  <a:pt x="1477" y="12321"/>
                </a:lnTo>
                <a:lnTo>
                  <a:pt x="1442" y="12077"/>
                </a:lnTo>
                <a:lnTo>
                  <a:pt x="1408" y="11826"/>
                </a:lnTo>
                <a:lnTo>
                  <a:pt x="1374" y="11563"/>
                </a:lnTo>
                <a:lnTo>
                  <a:pt x="1343" y="11293"/>
                </a:lnTo>
                <a:lnTo>
                  <a:pt x="1313" y="11012"/>
                </a:lnTo>
                <a:lnTo>
                  <a:pt x="1284" y="10720"/>
                </a:lnTo>
                <a:lnTo>
                  <a:pt x="1257" y="10417"/>
                </a:lnTo>
                <a:lnTo>
                  <a:pt x="1233" y="10105"/>
                </a:lnTo>
                <a:lnTo>
                  <a:pt x="1210" y="9779"/>
                </a:lnTo>
                <a:lnTo>
                  <a:pt x="1189" y="9441"/>
                </a:lnTo>
                <a:lnTo>
                  <a:pt x="1192" y="9228"/>
                </a:lnTo>
                <a:lnTo>
                  <a:pt x="1195" y="9016"/>
                </a:lnTo>
                <a:lnTo>
                  <a:pt x="1199" y="8804"/>
                </a:lnTo>
                <a:lnTo>
                  <a:pt x="1203" y="8592"/>
                </a:lnTo>
                <a:lnTo>
                  <a:pt x="1209" y="8385"/>
                </a:lnTo>
                <a:lnTo>
                  <a:pt x="1216" y="8177"/>
                </a:lnTo>
                <a:lnTo>
                  <a:pt x="1223" y="7969"/>
                </a:lnTo>
                <a:lnTo>
                  <a:pt x="1231" y="7762"/>
                </a:lnTo>
                <a:lnTo>
                  <a:pt x="1241" y="7556"/>
                </a:lnTo>
                <a:lnTo>
                  <a:pt x="1251" y="7350"/>
                </a:lnTo>
                <a:lnTo>
                  <a:pt x="1260" y="7145"/>
                </a:lnTo>
                <a:lnTo>
                  <a:pt x="1273" y="6940"/>
                </a:lnTo>
                <a:lnTo>
                  <a:pt x="1297" y="6531"/>
                </a:lnTo>
                <a:lnTo>
                  <a:pt x="1324" y="6121"/>
                </a:lnTo>
                <a:lnTo>
                  <a:pt x="1352" y="5712"/>
                </a:lnTo>
                <a:lnTo>
                  <a:pt x="1383" y="5300"/>
                </a:lnTo>
                <a:lnTo>
                  <a:pt x="1417" y="4887"/>
                </a:lnTo>
                <a:lnTo>
                  <a:pt x="1451" y="4471"/>
                </a:lnTo>
                <a:lnTo>
                  <a:pt x="1524" y="3625"/>
                </a:lnTo>
                <a:lnTo>
                  <a:pt x="1600" y="2759"/>
                </a:lnTo>
                <a:lnTo>
                  <a:pt x="1602" y="2729"/>
                </a:lnTo>
                <a:lnTo>
                  <a:pt x="1600" y="2698"/>
                </a:lnTo>
                <a:lnTo>
                  <a:pt x="1600" y="2683"/>
                </a:lnTo>
                <a:lnTo>
                  <a:pt x="1598" y="2668"/>
                </a:lnTo>
                <a:lnTo>
                  <a:pt x="1596" y="2652"/>
                </a:lnTo>
                <a:lnTo>
                  <a:pt x="1592" y="2638"/>
                </a:lnTo>
                <a:lnTo>
                  <a:pt x="1588" y="2623"/>
                </a:lnTo>
                <a:lnTo>
                  <a:pt x="1583" y="2608"/>
                </a:lnTo>
                <a:lnTo>
                  <a:pt x="1577" y="2595"/>
                </a:lnTo>
                <a:lnTo>
                  <a:pt x="1569" y="2580"/>
                </a:lnTo>
                <a:lnTo>
                  <a:pt x="1561" y="2567"/>
                </a:lnTo>
                <a:lnTo>
                  <a:pt x="1551" y="2553"/>
                </a:lnTo>
                <a:lnTo>
                  <a:pt x="1539" y="2540"/>
                </a:lnTo>
                <a:lnTo>
                  <a:pt x="1527" y="2528"/>
                </a:lnTo>
                <a:lnTo>
                  <a:pt x="1512" y="2515"/>
                </a:lnTo>
                <a:lnTo>
                  <a:pt x="1495" y="2504"/>
                </a:lnTo>
                <a:lnTo>
                  <a:pt x="1477" y="2493"/>
                </a:lnTo>
                <a:lnTo>
                  <a:pt x="1458" y="2483"/>
                </a:lnTo>
                <a:lnTo>
                  <a:pt x="1435" y="2474"/>
                </a:lnTo>
                <a:lnTo>
                  <a:pt x="1410" y="2463"/>
                </a:lnTo>
                <a:lnTo>
                  <a:pt x="1383" y="2455"/>
                </a:lnTo>
                <a:lnTo>
                  <a:pt x="1355" y="2448"/>
                </a:lnTo>
                <a:lnTo>
                  <a:pt x="1324" y="2441"/>
                </a:lnTo>
                <a:lnTo>
                  <a:pt x="1290" y="2435"/>
                </a:lnTo>
                <a:lnTo>
                  <a:pt x="1253" y="2430"/>
                </a:lnTo>
                <a:lnTo>
                  <a:pt x="1213" y="2426"/>
                </a:lnTo>
                <a:lnTo>
                  <a:pt x="1172" y="2422"/>
                </a:lnTo>
                <a:lnTo>
                  <a:pt x="1127" y="2419"/>
                </a:lnTo>
                <a:lnTo>
                  <a:pt x="1079" y="2417"/>
                </a:lnTo>
                <a:lnTo>
                  <a:pt x="1028" y="2417"/>
                </a:lnTo>
                <a:lnTo>
                  <a:pt x="0" y="2639"/>
                </a:lnTo>
                <a:lnTo>
                  <a:pt x="113" y="2250"/>
                </a:lnTo>
                <a:lnTo>
                  <a:pt x="4697" y="0"/>
                </a:lnTo>
                <a:lnTo>
                  <a:pt x="4697" y="464"/>
                </a:lnTo>
                <a:close/>
              </a:path>
            </a:pathLst>
          </a:custGeom>
          <a:solidFill>
            <a:srgbClr val="D40000"/>
          </a:solidFill>
          <a:ln>
            <a:noFill/>
          </a:ln>
          <a:effectLst>
            <a:outerShdw dist="53882" dir="2700000" algn="ctr" rotWithShape="0">
              <a:srgbClr val="808080">
                <a:alpha val="50000"/>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Tree>
    <p:extLst>
      <p:ext uri="{BB962C8B-B14F-4D97-AF65-F5344CB8AC3E}">
        <p14:creationId xmlns:p14="http://schemas.microsoft.com/office/powerpoint/2010/main" val="3105554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6868" y="1455037"/>
            <a:ext cx="10877005" cy="4610365"/>
          </a:xfrm>
          <a:prstGeom prst="rect">
            <a:avLst/>
          </a:prstGeom>
        </p:spPr>
        <p:txBody>
          <a:bodyPr wrap="square">
            <a:spAutoFit/>
          </a:bodyPr>
          <a:lstStyle/>
          <a:p>
            <a:pPr>
              <a:lnSpc>
                <a:spcPct val="150000"/>
              </a:lnSpc>
            </a:pPr>
            <a:r>
              <a:rPr lang="en-US" sz="2200" b="1" dirty="0" err="1">
                <a:solidFill>
                  <a:srgbClr val="C00000"/>
                </a:solidFill>
              </a:rPr>
              <a:t>Araştırmanın</a:t>
            </a:r>
            <a:r>
              <a:rPr lang="en-US" sz="2200" b="1" dirty="0">
                <a:solidFill>
                  <a:srgbClr val="C00000"/>
                </a:solidFill>
              </a:rPr>
              <a:t> </a:t>
            </a:r>
            <a:r>
              <a:rPr lang="en-US" sz="2200" b="1" dirty="0" err="1">
                <a:solidFill>
                  <a:srgbClr val="C00000"/>
                </a:solidFill>
              </a:rPr>
              <a:t>yöntemi</a:t>
            </a:r>
            <a:r>
              <a:rPr lang="en-US" sz="2200" b="1" dirty="0">
                <a:solidFill>
                  <a:srgbClr val="C00000"/>
                </a:solidFill>
              </a:rPr>
              <a:t> ve </a:t>
            </a:r>
            <a:r>
              <a:rPr lang="en-US" sz="2200" b="1" dirty="0" err="1">
                <a:solidFill>
                  <a:srgbClr val="C00000"/>
                </a:solidFill>
              </a:rPr>
              <a:t>veri</a:t>
            </a:r>
            <a:r>
              <a:rPr lang="en-US" sz="2200" b="1" dirty="0">
                <a:solidFill>
                  <a:srgbClr val="C00000"/>
                </a:solidFill>
              </a:rPr>
              <a:t> </a:t>
            </a:r>
            <a:r>
              <a:rPr lang="en-US" sz="2200" b="1" dirty="0" err="1">
                <a:solidFill>
                  <a:srgbClr val="C00000"/>
                </a:solidFill>
              </a:rPr>
              <a:t>toplama</a:t>
            </a:r>
            <a:r>
              <a:rPr lang="en-US" sz="2200" b="1" dirty="0">
                <a:solidFill>
                  <a:srgbClr val="C00000"/>
                </a:solidFill>
              </a:rPr>
              <a:t> </a:t>
            </a:r>
            <a:r>
              <a:rPr lang="en-US" sz="2200" b="1" dirty="0" err="1">
                <a:solidFill>
                  <a:srgbClr val="C00000"/>
                </a:solidFill>
              </a:rPr>
              <a:t>araçları</a:t>
            </a:r>
            <a:r>
              <a:rPr lang="tr-TR" sz="2200" b="1" dirty="0"/>
              <a:t>: </a:t>
            </a:r>
            <a:r>
              <a:rPr lang="tr-TR" sz="2200" dirty="0"/>
              <a:t>Çalışmanın </a:t>
            </a:r>
            <a:r>
              <a:rPr lang="tr-TR" sz="2200" b="1" dirty="0"/>
              <a:t>yöntemi</a:t>
            </a:r>
            <a:r>
              <a:rPr lang="tr-TR" sz="2200" dirty="0"/>
              <a:t> detaylı olarak açıklanmalıdır. Gerektiğinde iş paketleri halinde sunulmalıdır. Anket formları, bilgi formları, muayene ve izleme formları vb. (Ek olarak verilmelidir.)</a:t>
            </a:r>
          </a:p>
          <a:p>
            <a:pPr>
              <a:lnSpc>
                <a:spcPct val="150000"/>
              </a:lnSpc>
            </a:pPr>
            <a:r>
              <a:rPr lang="en-US" sz="2200" b="1" dirty="0" err="1">
                <a:solidFill>
                  <a:srgbClr val="C00000"/>
                </a:solidFill>
              </a:rPr>
              <a:t>Verilerin</a:t>
            </a:r>
            <a:r>
              <a:rPr lang="en-US" sz="2200" b="1" dirty="0">
                <a:solidFill>
                  <a:srgbClr val="C00000"/>
                </a:solidFill>
              </a:rPr>
              <a:t> </a:t>
            </a:r>
            <a:r>
              <a:rPr lang="en-US" sz="2200" b="1" dirty="0" err="1">
                <a:solidFill>
                  <a:srgbClr val="C00000"/>
                </a:solidFill>
              </a:rPr>
              <a:t>Toplanması</a:t>
            </a:r>
            <a:r>
              <a:rPr lang="en-US" sz="2200" b="1" dirty="0">
                <a:solidFill>
                  <a:srgbClr val="C00000"/>
                </a:solidFill>
              </a:rPr>
              <a:t> </a:t>
            </a:r>
            <a:r>
              <a:rPr lang="tr-TR" sz="2200" b="1" dirty="0"/>
              <a:t>: </a:t>
            </a:r>
            <a:r>
              <a:rPr lang="en-US" sz="2200" dirty="0" err="1"/>
              <a:t>Veriler</a:t>
            </a:r>
            <a:r>
              <a:rPr lang="en-US" sz="2200" dirty="0"/>
              <a:t> </a:t>
            </a:r>
            <a:r>
              <a:rPr lang="en-US" sz="2200" dirty="0" err="1"/>
              <a:t>bir</a:t>
            </a:r>
            <a:r>
              <a:rPr lang="en-US" sz="2200" dirty="0"/>
              <a:t> </a:t>
            </a:r>
            <a:r>
              <a:rPr lang="en-US" sz="2200" dirty="0" err="1"/>
              <a:t>anketle</a:t>
            </a:r>
            <a:r>
              <a:rPr lang="en-US" sz="2200" dirty="0"/>
              <a:t> </a:t>
            </a:r>
            <a:r>
              <a:rPr lang="en-US" sz="2200" dirty="0" err="1"/>
              <a:t>toplanacaksa</a:t>
            </a:r>
            <a:r>
              <a:rPr lang="en-US" sz="2200" dirty="0"/>
              <a:t> </a:t>
            </a:r>
            <a:r>
              <a:rPr lang="en-US" sz="2200" dirty="0" err="1"/>
              <a:t>hangi</a:t>
            </a:r>
            <a:r>
              <a:rPr lang="en-US" sz="2200" dirty="0"/>
              <a:t> </a:t>
            </a:r>
            <a:r>
              <a:rPr lang="en-US" sz="2200" dirty="0" err="1"/>
              <a:t>yöntemin</a:t>
            </a:r>
            <a:r>
              <a:rPr lang="en-US" sz="2200" dirty="0"/>
              <a:t> </a:t>
            </a:r>
            <a:r>
              <a:rPr lang="en-US" sz="2200" dirty="0" err="1"/>
              <a:t>kullanılacağı</a:t>
            </a:r>
            <a:r>
              <a:rPr lang="en-US" sz="2200" dirty="0"/>
              <a:t> </a:t>
            </a:r>
            <a:r>
              <a:rPr lang="en-US" sz="2200" dirty="0" err="1"/>
              <a:t>yazılmalıdır</a:t>
            </a:r>
            <a:r>
              <a:rPr lang="en-US" sz="2200" dirty="0"/>
              <a:t>. (</a:t>
            </a:r>
            <a:r>
              <a:rPr lang="en-US" sz="2200" dirty="0" err="1"/>
              <a:t>Yüzyüze</a:t>
            </a:r>
            <a:r>
              <a:rPr lang="en-US" sz="2200" dirty="0"/>
              <a:t>, Posta </a:t>
            </a:r>
            <a:r>
              <a:rPr lang="en-US" sz="2200" dirty="0" err="1"/>
              <a:t>Aracılığı</a:t>
            </a:r>
            <a:r>
              <a:rPr lang="en-US" sz="2200" dirty="0"/>
              <a:t> </a:t>
            </a:r>
            <a:r>
              <a:rPr lang="en-US" sz="2200" dirty="0" err="1"/>
              <a:t>ile</a:t>
            </a:r>
            <a:r>
              <a:rPr lang="en-US" sz="2200" dirty="0"/>
              <a:t>, İnternet </a:t>
            </a:r>
            <a:r>
              <a:rPr lang="en-US" sz="2200" dirty="0" err="1"/>
              <a:t>Aracılığı</a:t>
            </a:r>
            <a:r>
              <a:rPr lang="en-US" sz="2200" dirty="0"/>
              <a:t> İle, </a:t>
            </a:r>
            <a:r>
              <a:rPr lang="en-US" sz="2200" dirty="0" err="1"/>
              <a:t>Telefon</a:t>
            </a:r>
            <a:r>
              <a:rPr lang="en-US" sz="2200" dirty="0"/>
              <a:t> İle, </a:t>
            </a:r>
            <a:r>
              <a:rPr lang="en-US" sz="2200" dirty="0" err="1"/>
              <a:t>Gözlem</a:t>
            </a:r>
            <a:r>
              <a:rPr lang="en-US" sz="2200" dirty="0"/>
              <a:t> </a:t>
            </a:r>
            <a:r>
              <a:rPr lang="en-US" sz="2200" dirty="0" err="1"/>
              <a:t>Altında</a:t>
            </a:r>
            <a:r>
              <a:rPr lang="en-US" sz="2200" dirty="0"/>
              <a:t>) </a:t>
            </a:r>
            <a:r>
              <a:rPr lang="en-US" sz="2200" dirty="0" err="1"/>
              <a:t>Muayenelerin</a:t>
            </a:r>
            <a:r>
              <a:rPr lang="en-US" sz="2200" dirty="0"/>
              <a:t> </a:t>
            </a:r>
            <a:r>
              <a:rPr lang="en-US" sz="2200" dirty="0" err="1"/>
              <a:t>nasıl</a:t>
            </a:r>
            <a:r>
              <a:rPr lang="en-US" sz="2200" dirty="0"/>
              <a:t> </a:t>
            </a:r>
            <a:r>
              <a:rPr lang="en-US" sz="2200" dirty="0" err="1"/>
              <a:t>yapılacağı</a:t>
            </a:r>
            <a:r>
              <a:rPr lang="en-US" sz="2200" dirty="0"/>
              <a:t> </a:t>
            </a:r>
            <a:r>
              <a:rPr lang="en-US" sz="2200" dirty="0" err="1"/>
              <a:t>belirtilmelidir</a:t>
            </a:r>
            <a:r>
              <a:rPr lang="en-US" sz="2200" dirty="0"/>
              <a:t>. </a:t>
            </a:r>
            <a:r>
              <a:rPr lang="en-US" sz="2200" dirty="0" err="1"/>
              <a:t>Yapılacak</a:t>
            </a:r>
            <a:r>
              <a:rPr lang="en-US" sz="2200" dirty="0"/>
              <a:t> </a:t>
            </a:r>
            <a:r>
              <a:rPr lang="en-US" sz="2200" dirty="0" err="1"/>
              <a:t>laboratuvar</a:t>
            </a:r>
            <a:r>
              <a:rPr lang="en-US" sz="2200" dirty="0"/>
              <a:t> </a:t>
            </a:r>
            <a:r>
              <a:rPr lang="en-US" sz="2200" dirty="0" err="1"/>
              <a:t>tetkiklerinin</a:t>
            </a:r>
            <a:r>
              <a:rPr lang="en-US" sz="2200" dirty="0"/>
              <a:t> </a:t>
            </a:r>
            <a:r>
              <a:rPr lang="en-US" sz="2200" dirty="0" err="1"/>
              <a:t>nasıl</a:t>
            </a:r>
            <a:r>
              <a:rPr lang="en-US" sz="2200" dirty="0"/>
              <a:t> </a:t>
            </a:r>
            <a:r>
              <a:rPr lang="en-US" sz="2200" dirty="0" err="1"/>
              <a:t>yapılacağı</a:t>
            </a:r>
            <a:r>
              <a:rPr lang="en-US" sz="2200" dirty="0"/>
              <a:t> </a:t>
            </a:r>
            <a:r>
              <a:rPr lang="en-US" sz="2200" dirty="0" err="1"/>
              <a:t>ve</a:t>
            </a:r>
            <a:r>
              <a:rPr lang="en-US" sz="2200" dirty="0"/>
              <a:t> </a:t>
            </a:r>
            <a:r>
              <a:rPr lang="en-US" sz="2200" dirty="0" err="1"/>
              <a:t>bu</a:t>
            </a:r>
            <a:r>
              <a:rPr lang="en-US" sz="2200" dirty="0"/>
              <a:t> </a:t>
            </a:r>
            <a:r>
              <a:rPr lang="en-US" sz="2200" dirty="0" err="1"/>
              <a:t>tetkiklerin</a:t>
            </a:r>
            <a:r>
              <a:rPr lang="en-US" sz="2200" dirty="0"/>
              <a:t> </a:t>
            </a:r>
            <a:r>
              <a:rPr lang="en-US" sz="2200" dirty="0" err="1"/>
              <a:t>araştırmaya</a:t>
            </a:r>
            <a:r>
              <a:rPr lang="en-US" sz="2200" dirty="0"/>
              <a:t> </a:t>
            </a:r>
            <a:r>
              <a:rPr lang="en-US" sz="2200" dirty="0" err="1"/>
              <a:t>özel</a:t>
            </a:r>
            <a:r>
              <a:rPr lang="en-US" sz="2200" dirty="0"/>
              <a:t> </a:t>
            </a:r>
            <a:r>
              <a:rPr lang="en-US" sz="2200" dirty="0" err="1"/>
              <a:t>olarak</a:t>
            </a:r>
            <a:r>
              <a:rPr lang="en-US" sz="2200" dirty="0"/>
              <a:t> </a:t>
            </a:r>
            <a:r>
              <a:rPr lang="en-US" sz="2200" dirty="0" err="1"/>
              <a:t>istenip</a:t>
            </a:r>
            <a:r>
              <a:rPr lang="en-US" sz="2200" dirty="0"/>
              <a:t> </a:t>
            </a:r>
            <a:r>
              <a:rPr lang="en-US" sz="2200" dirty="0" err="1"/>
              <a:t>istenmediği</a:t>
            </a:r>
            <a:r>
              <a:rPr lang="en-US" sz="2200" dirty="0"/>
              <a:t> </a:t>
            </a:r>
            <a:r>
              <a:rPr lang="en-US" sz="2200" dirty="0" err="1"/>
              <a:t>belirtilmelidir</a:t>
            </a:r>
            <a:endParaRPr lang="tr-TR" sz="2200" dirty="0"/>
          </a:p>
          <a:p>
            <a:pPr>
              <a:lnSpc>
                <a:spcPct val="150000"/>
              </a:lnSpc>
            </a:pPr>
            <a:r>
              <a:rPr lang="en-US" sz="2200" b="1" dirty="0" err="1">
                <a:solidFill>
                  <a:srgbClr val="C00000"/>
                </a:solidFill>
              </a:rPr>
              <a:t>Verilerin</a:t>
            </a:r>
            <a:r>
              <a:rPr lang="en-US" sz="2200" b="1" dirty="0">
                <a:solidFill>
                  <a:srgbClr val="C00000"/>
                </a:solidFill>
              </a:rPr>
              <a:t> </a:t>
            </a:r>
            <a:r>
              <a:rPr lang="en-US" sz="2200" b="1" dirty="0" err="1">
                <a:solidFill>
                  <a:srgbClr val="C00000"/>
                </a:solidFill>
              </a:rPr>
              <a:t>analizi</a:t>
            </a:r>
            <a:r>
              <a:rPr lang="en-US" sz="2200" b="1" dirty="0">
                <a:solidFill>
                  <a:srgbClr val="C00000"/>
                </a:solidFill>
              </a:rPr>
              <a:t> </a:t>
            </a:r>
            <a:r>
              <a:rPr lang="tr-TR" sz="2200" b="1" dirty="0"/>
              <a:t>: </a:t>
            </a:r>
            <a:r>
              <a:rPr lang="tr-TR" sz="2200" dirty="0"/>
              <a:t>Değerlendirme yöntemi protokolle uyumlu olmalı</a:t>
            </a:r>
          </a:p>
          <a:p>
            <a:pPr>
              <a:lnSpc>
                <a:spcPct val="150000"/>
              </a:lnSpc>
            </a:pPr>
            <a:r>
              <a:rPr lang="en-US" sz="2200" b="1" dirty="0" err="1">
                <a:solidFill>
                  <a:srgbClr val="C00000"/>
                </a:solidFill>
              </a:rPr>
              <a:t>Kaynaklar</a:t>
            </a:r>
            <a:r>
              <a:rPr lang="tr-TR" sz="2200" b="1" dirty="0"/>
              <a:t>: </a:t>
            </a:r>
            <a:r>
              <a:rPr lang="tr-TR" sz="2200" dirty="0"/>
              <a:t>Projenin gerekçesi ile ilişkilendirilmiş olarak </a:t>
            </a:r>
          </a:p>
        </p:txBody>
      </p:sp>
      <p:sp>
        <p:nvSpPr>
          <p:cNvPr id="5" name="Rectangle 4"/>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FORM 1 – PROTOKOL </a:t>
            </a:r>
            <a:endParaRPr lang="tr-TR" sz="2800" dirty="0"/>
          </a:p>
        </p:txBody>
      </p:sp>
      <p:sp>
        <p:nvSpPr>
          <p:cNvPr id="6" name="TextBox 5"/>
          <p:cNvSpPr txBox="1"/>
          <p:nvPr/>
        </p:nvSpPr>
        <p:spPr>
          <a:xfrm>
            <a:off x="3161980" y="836023"/>
            <a:ext cx="6889578" cy="523220"/>
          </a:xfrm>
          <a:prstGeom prst="rect">
            <a:avLst/>
          </a:prstGeom>
          <a:noFill/>
        </p:spPr>
        <p:txBody>
          <a:bodyPr wrap="none" rtlCol="0">
            <a:spAutoFit/>
          </a:bodyPr>
          <a:lstStyle/>
          <a:p>
            <a:r>
              <a:rPr lang="tr-TR" sz="2800" b="1" dirty="0"/>
              <a:t>ARAŞTIRMANIN GEREÇ VE YÖNTEMİ--devam </a:t>
            </a:r>
          </a:p>
        </p:txBody>
      </p:sp>
    </p:spTree>
    <p:extLst>
      <p:ext uri="{BB962C8B-B14F-4D97-AF65-F5344CB8AC3E}">
        <p14:creationId xmlns:p14="http://schemas.microsoft.com/office/powerpoint/2010/main" val="2781277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FORM 1 – PROTOKOL </a:t>
            </a:r>
            <a:endParaRPr lang="tr-TR" sz="2800" dirty="0"/>
          </a:p>
        </p:txBody>
      </p:sp>
      <p:sp>
        <p:nvSpPr>
          <p:cNvPr id="5" name="TextBox 4"/>
          <p:cNvSpPr txBox="1"/>
          <p:nvPr/>
        </p:nvSpPr>
        <p:spPr>
          <a:xfrm>
            <a:off x="2734492" y="740229"/>
            <a:ext cx="6576159" cy="523220"/>
          </a:xfrm>
          <a:prstGeom prst="rect">
            <a:avLst/>
          </a:prstGeom>
          <a:noFill/>
        </p:spPr>
        <p:txBody>
          <a:bodyPr wrap="none" rtlCol="0">
            <a:spAutoFit/>
          </a:bodyPr>
          <a:lstStyle/>
          <a:p>
            <a:r>
              <a:rPr lang="tr-TR" sz="2800" b="1" dirty="0"/>
              <a:t>AYDINLATILMIŞ ONAM-</a:t>
            </a:r>
            <a:r>
              <a:rPr lang="tr-TR" sz="2800" dirty="0"/>
              <a:t>--EN ÖNEMLİ KISIM </a:t>
            </a:r>
          </a:p>
        </p:txBody>
      </p:sp>
      <p:sp>
        <p:nvSpPr>
          <p:cNvPr id="6" name="Rectangle 5"/>
          <p:cNvSpPr/>
          <p:nvPr/>
        </p:nvSpPr>
        <p:spPr>
          <a:xfrm>
            <a:off x="863336" y="1540473"/>
            <a:ext cx="7672252" cy="4662815"/>
          </a:xfrm>
          <a:prstGeom prst="rect">
            <a:avLst/>
          </a:prstGeom>
        </p:spPr>
        <p:txBody>
          <a:bodyPr wrap="square">
            <a:spAutoFit/>
          </a:bodyPr>
          <a:lstStyle/>
          <a:p>
            <a:pPr>
              <a:lnSpc>
                <a:spcPct val="150000"/>
              </a:lnSpc>
              <a:spcBef>
                <a:spcPct val="0"/>
              </a:spcBef>
              <a:buClr>
                <a:srgbClr val="FF0000"/>
              </a:buClr>
              <a:buFont typeface="Wingdings" panose="05000000000000000000" pitchFamily="2" charset="2"/>
              <a:buChar char="q"/>
            </a:pPr>
            <a:r>
              <a:rPr lang="tr-TR" altLang="tr-TR" sz="2200" dirty="0">
                <a:latin typeface="Comic Sans MS" panose="030F0702030302020204" pitchFamily="66" charset="0"/>
              </a:rPr>
              <a:t> </a:t>
            </a:r>
            <a:r>
              <a:rPr lang="tr-TR" altLang="tr-TR" sz="2200" dirty="0"/>
              <a:t>Çalışmanın içeriğini düşünün</a:t>
            </a:r>
          </a:p>
          <a:p>
            <a:pPr>
              <a:lnSpc>
                <a:spcPct val="150000"/>
              </a:lnSpc>
              <a:spcBef>
                <a:spcPct val="0"/>
              </a:spcBef>
              <a:buClr>
                <a:srgbClr val="FF0000"/>
              </a:buClr>
              <a:buFont typeface="Wingdings" panose="05000000000000000000" pitchFamily="2" charset="2"/>
              <a:buChar char="q"/>
            </a:pPr>
            <a:r>
              <a:rPr lang="tr-TR" altLang="tr-TR" sz="2200" dirty="0"/>
              <a:t>  Hastanın nasıl anlayacağını düşünün</a:t>
            </a:r>
          </a:p>
          <a:p>
            <a:pPr>
              <a:lnSpc>
                <a:spcPct val="150000"/>
              </a:lnSpc>
              <a:spcBef>
                <a:spcPct val="0"/>
              </a:spcBef>
              <a:buClr>
                <a:srgbClr val="FF0000"/>
              </a:buClr>
              <a:buFont typeface="Wingdings" panose="05000000000000000000" pitchFamily="2" charset="2"/>
              <a:buChar char="q"/>
            </a:pPr>
            <a:r>
              <a:rPr lang="tr-TR" altLang="tr-TR" sz="2200" dirty="0"/>
              <a:t>  Riskleri anlatın</a:t>
            </a:r>
          </a:p>
          <a:p>
            <a:pPr>
              <a:lnSpc>
                <a:spcPct val="150000"/>
              </a:lnSpc>
              <a:spcBef>
                <a:spcPct val="0"/>
              </a:spcBef>
              <a:buClr>
                <a:srgbClr val="FF0000"/>
              </a:buClr>
              <a:buFont typeface="Wingdings" panose="05000000000000000000" pitchFamily="2" charset="2"/>
              <a:buChar char="q"/>
            </a:pPr>
            <a:r>
              <a:rPr lang="tr-TR" altLang="tr-TR" sz="2200" dirty="0"/>
              <a:t>  Riskler karşısında ne yapacağınızı anlatın</a:t>
            </a:r>
          </a:p>
          <a:p>
            <a:pPr>
              <a:lnSpc>
                <a:spcPct val="150000"/>
              </a:lnSpc>
              <a:spcBef>
                <a:spcPct val="0"/>
              </a:spcBef>
              <a:buClr>
                <a:srgbClr val="FF0000"/>
              </a:buClr>
              <a:buFont typeface="Wingdings" panose="05000000000000000000" pitchFamily="2" charset="2"/>
              <a:buChar char="q"/>
            </a:pPr>
            <a:r>
              <a:rPr lang="tr-TR" altLang="tr-TR" sz="2200" dirty="0"/>
              <a:t>  Sorumlu araşırıcının iletişim numaraları</a:t>
            </a:r>
          </a:p>
          <a:p>
            <a:pPr>
              <a:lnSpc>
                <a:spcPct val="150000"/>
              </a:lnSpc>
              <a:spcBef>
                <a:spcPct val="0"/>
              </a:spcBef>
              <a:buClr>
                <a:srgbClr val="FF0000"/>
              </a:buClr>
              <a:buFont typeface="Wingdings" panose="05000000000000000000" pitchFamily="2" charset="2"/>
              <a:buChar char="q"/>
            </a:pPr>
            <a:r>
              <a:rPr lang="tr-TR" altLang="tr-TR" sz="2200" dirty="0"/>
              <a:t>  Sorumlu araştırıcı kadrolu eleman değilse yapılacaklar</a:t>
            </a:r>
          </a:p>
          <a:p>
            <a:pPr>
              <a:lnSpc>
                <a:spcPct val="150000"/>
              </a:lnSpc>
              <a:spcBef>
                <a:spcPct val="0"/>
              </a:spcBef>
              <a:buClr>
                <a:srgbClr val="FF0000"/>
              </a:buClr>
              <a:buFont typeface="Wingdings" panose="05000000000000000000" pitchFamily="2" charset="2"/>
              <a:buChar char="q"/>
            </a:pPr>
            <a:r>
              <a:rPr lang="tr-TR" altLang="tr-TR" sz="2200" dirty="0"/>
              <a:t>  Hasta beyanı sayfası </a:t>
            </a:r>
          </a:p>
          <a:p>
            <a:pPr>
              <a:lnSpc>
                <a:spcPct val="150000"/>
              </a:lnSpc>
              <a:spcBef>
                <a:spcPct val="0"/>
              </a:spcBef>
              <a:buClr>
                <a:srgbClr val="FF0000"/>
              </a:buClr>
              <a:buFont typeface="Wingdings" panose="05000000000000000000" pitchFamily="2" charset="2"/>
              <a:buChar char="q"/>
            </a:pPr>
            <a:r>
              <a:rPr lang="tr-TR" altLang="tr-TR" sz="2200" dirty="0"/>
              <a:t>  Biyolojik materyal için kademeli onam</a:t>
            </a:r>
          </a:p>
          <a:p>
            <a:pPr>
              <a:lnSpc>
                <a:spcPct val="150000"/>
              </a:lnSpc>
              <a:spcBef>
                <a:spcPct val="0"/>
              </a:spcBef>
              <a:buClr>
                <a:srgbClr val="FF0000"/>
              </a:buClr>
              <a:buFont typeface="Wingdings" panose="05000000000000000000" pitchFamily="2" charset="2"/>
              <a:buChar char="q"/>
            </a:pPr>
            <a:r>
              <a:rPr lang="tr-TR" altLang="tr-TR" sz="2200" dirty="0"/>
              <a:t>  Klinik Sorumlu/Laboratuvar sorumlusu</a:t>
            </a:r>
          </a:p>
        </p:txBody>
      </p:sp>
      <p:sp>
        <p:nvSpPr>
          <p:cNvPr id="7" name="TextBox 6"/>
          <p:cNvSpPr txBox="1"/>
          <p:nvPr/>
        </p:nvSpPr>
        <p:spPr>
          <a:xfrm>
            <a:off x="7188057" y="1540473"/>
            <a:ext cx="4798493" cy="1754326"/>
          </a:xfrm>
          <a:prstGeom prst="rect">
            <a:avLst/>
          </a:prstGeom>
          <a:noFill/>
        </p:spPr>
        <p:txBody>
          <a:bodyPr wrap="none" rtlCol="0">
            <a:spAutoFit/>
          </a:bodyPr>
          <a:lstStyle/>
          <a:p>
            <a:pPr>
              <a:lnSpc>
                <a:spcPct val="150000"/>
              </a:lnSpc>
            </a:pPr>
            <a:r>
              <a:rPr lang="tr-TR" b="1" dirty="0">
                <a:solidFill>
                  <a:srgbClr val="C00000"/>
                </a:solidFill>
              </a:rPr>
              <a:t>Yanlış/eksik hazırlanma kişinin </a:t>
            </a:r>
          </a:p>
          <a:p>
            <a:pPr>
              <a:lnSpc>
                <a:spcPct val="150000"/>
              </a:lnSpc>
            </a:pPr>
            <a:r>
              <a:rPr lang="tr-TR" b="1" dirty="0">
                <a:solidFill>
                  <a:srgbClr val="C00000"/>
                </a:solidFill>
              </a:rPr>
              <a:t>Gönüllünün haklarına saygı duymadığını gösterir</a:t>
            </a:r>
          </a:p>
          <a:p>
            <a:pPr>
              <a:lnSpc>
                <a:spcPct val="150000"/>
              </a:lnSpc>
            </a:pPr>
            <a:r>
              <a:rPr lang="tr-TR" b="1" dirty="0">
                <a:solidFill>
                  <a:srgbClr val="C00000"/>
                </a:solidFill>
              </a:rPr>
              <a:t>Tekrarlamalı hatalar projenin RET gerekçesidir</a:t>
            </a:r>
          </a:p>
          <a:p>
            <a:pPr>
              <a:lnSpc>
                <a:spcPct val="150000"/>
              </a:lnSpc>
            </a:pPr>
            <a:endParaRPr lang="tr-TR" b="1" dirty="0">
              <a:solidFill>
                <a:srgbClr val="C00000"/>
              </a:solidFill>
            </a:endParaRPr>
          </a:p>
        </p:txBody>
      </p:sp>
      <p:sp>
        <p:nvSpPr>
          <p:cNvPr id="8" name="TextBox 7"/>
          <p:cNvSpPr txBox="1"/>
          <p:nvPr/>
        </p:nvSpPr>
        <p:spPr>
          <a:xfrm>
            <a:off x="6418217" y="5529944"/>
            <a:ext cx="5421805" cy="523220"/>
          </a:xfrm>
          <a:prstGeom prst="rect">
            <a:avLst/>
          </a:prstGeom>
          <a:noFill/>
        </p:spPr>
        <p:txBody>
          <a:bodyPr wrap="none" rtlCol="0">
            <a:spAutoFit/>
          </a:bodyPr>
          <a:lstStyle/>
          <a:p>
            <a:r>
              <a:rPr lang="tr-TR" sz="2800" b="1" dirty="0">
                <a:solidFill>
                  <a:srgbClr val="C00000"/>
                </a:solidFill>
              </a:rPr>
              <a:t>Kişisel Verilerin Korunumu Kanunu </a:t>
            </a:r>
          </a:p>
        </p:txBody>
      </p:sp>
    </p:spTree>
    <p:extLst>
      <p:ext uri="{BB962C8B-B14F-4D97-AF65-F5344CB8AC3E}">
        <p14:creationId xmlns:p14="http://schemas.microsoft.com/office/powerpoint/2010/main" val="3123877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AÇIK RIZA (AYDINLATILMIŞ ONAM) </a:t>
            </a:r>
          </a:p>
        </p:txBody>
      </p:sp>
      <p:grpSp>
        <p:nvGrpSpPr>
          <p:cNvPr id="18" name="Group 17"/>
          <p:cNvGrpSpPr/>
          <p:nvPr/>
        </p:nvGrpSpPr>
        <p:grpSpPr>
          <a:xfrm>
            <a:off x="306970" y="900008"/>
            <a:ext cx="11710858" cy="5443880"/>
            <a:chOff x="411473" y="1048054"/>
            <a:chExt cx="11710858" cy="5443880"/>
          </a:xfrm>
        </p:grpSpPr>
        <p:sp>
          <p:nvSpPr>
            <p:cNvPr id="6" name="Rectangle 5"/>
            <p:cNvSpPr/>
            <p:nvPr/>
          </p:nvSpPr>
          <p:spPr>
            <a:xfrm>
              <a:off x="697967" y="6184157"/>
              <a:ext cx="11424364" cy="307777"/>
            </a:xfrm>
            <a:prstGeom prst="rect">
              <a:avLst/>
            </a:prstGeom>
          </p:spPr>
          <p:txBody>
            <a:bodyPr wrap="square">
              <a:spAutoFit/>
            </a:bodyPr>
            <a:lstStyle/>
            <a:p>
              <a:pPr marL="285750" indent="-285750">
                <a:buFont typeface="Arial" panose="020B0604020202020204" pitchFamily="34" charset="0"/>
                <a:buChar char="•"/>
              </a:pPr>
              <a:r>
                <a:rPr lang="tr-TR" sz="1400" dirty="0">
                  <a:solidFill>
                    <a:srgbClr val="0000FF"/>
                  </a:solidFill>
                </a:rPr>
                <a:t>https://www.genome.gov/about-genomics/policy-issues/Informed-Consent-for-Genomics-Research/Required-Elements-of-Consent-Form</a:t>
              </a:r>
            </a:p>
          </p:txBody>
        </p:sp>
        <p:sp>
          <p:nvSpPr>
            <p:cNvPr id="8" name="TextBox 7"/>
            <p:cNvSpPr txBox="1"/>
            <p:nvPr/>
          </p:nvSpPr>
          <p:spPr>
            <a:xfrm flipH="1">
              <a:off x="411473" y="1048054"/>
              <a:ext cx="9629507" cy="4662815"/>
            </a:xfrm>
            <a:prstGeom prst="rect">
              <a:avLst/>
            </a:prstGeom>
            <a:noFill/>
          </p:spPr>
          <p:txBody>
            <a:bodyPr wrap="square" rtlCol="0">
              <a:spAutoFit/>
            </a:bodyPr>
            <a:lstStyle/>
            <a:p>
              <a:pPr marL="285750" indent="-285750">
                <a:lnSpc>
                  <a:spcPct val="150000"/>
                </a:lnSpc>
                <a:buClr>
                  <a:srgbClr val="C00000"/>
                </a:buClr>
                <a:buFont typeface="Wingdings" panose="05000000000000000000" pitchFamily="2" charset="2"/>
                <a:buChar char="q"/>
              </a:pPr>
              <a:r>
                <a:rPr lang="tr-TR" dirty="0"/>
                <a:t>Çalışmanın amacı net açıklanmalı, genel muğlak ifadelere yer verilmemelidir </a:t>
              </a:r>
            </a:p>
            <a:p>
              <a:pPr marL="285750" indent="-285750">
                <a:lnSpc>
                  <a:spcPct val="150000"/>
                </a:lnSpc>
                <a:buClr>
                  <a:srgbClr val="C00000"/>
                </a:buClr>
                <a:buFont typeface="Wingdings" panose="05000000000000000000" pitchFamily="2" charset="2"/>
                <a:buChar char="q"/>
              </a:pPr>
              <a:r>
                <a:rPr lang="tr-TR" dirty="0"/>
                <a:t>Gündeme gelmesi muhtemel başka amaçlar için veri işlenebileceğini </a:t>
              </a:r>
            </a:p>
            <a:p>
              <a:pPr>
                <a:lnSpc>
                  <a:spcPct val="150000"/>
                </a:lnSpc>
                <a:buClr>
                  <a:srgbClr val="C00000"/>
                </a:buClr>
              </a:pPr>
              <a:r>
                <a:rPr lang="tr-TR" dirty="0"/>
                <a:t>     kanaati uyandıran ifadeler bulunmamalıdır </a:t>
              </a:r>
            </a:p>
            <a:p>
              <a:pPr marL="285750" indent="-285750">
                <a:lnSpc>
                  <a:spcPct val="150000"/>
                </a:lnSpc>
                <a:buClr>
                  <a:srgbClr val="C00000"/>
                </a:buClr>
                <a:buFont typeface="Wingdings" panose="05000000000000000000" pitchFamily="2" charset="2"/>
                <a:buChar char="q"/>
              </a:pPr>
              <a:r>
                <a:rPr lang="tr-TR" dirty="0"/>
                <a:t>Riskler anlatılmalıdır, Çocuk verileri birincil fayda</a:t>
              </a:r>
            </a:p>
            <a:p>
              <a:pPr marL="285750" indent="-285750">
                <a:lnSpc>
                  <a:spcPct val="150000"/>
                </a:lnSpc>
                <a:buClr>
                  <a:srgbClr val="C00000"/>
                </a:buClr>
                <a:buFont typeface="Wingdings" panose="05000000000000000000" pitchFamily="2" charset="2"/>
                <a:buChar char="q"/>
              </a:pPr>
              <a:r>
                <a:rPr lang="tr-TR" dirty="0"/>
                <a:t>Kişilere tekrar ulaşılıp ulaşılmayacağı, ulaşılacaksa hangi durumda ulaşılacağı  anlatılmalı (Recontacting) </a:t>
              </a:r>
            </a:p>
            <a:p>
              <a:pPr marL="285750" indent="-285750">
                <a:lnSpc>
                  <a:spcPct val="150000"/>
                </a:lnSpc>
                <a:buClr>
                  <a:srgbClr val="C00000"/>
                </a:buClr>
                <a:buFont typeface="Wingdings" panose="05000000000000000000" pitchFamily="2" charset="2"/>
                <a:buChar char="q"/>
              </a:pPr>
              <a:r>
                <a:rPr lang="tr-TR" dirty="0"/>
                <a:t>Veri paylaşımı yapılacak alıcı gruplar net olarak belirlenmelidir</a:t>
              </a:r>
            </a:p>
            <a:p>
              <a:pPr marL="285750" indent="-285750">
                <a:lnSpc>
                  <a:spcPct val="150000"/>
                </a:lnSpc>
                <a:buClr>
                  <a:srgbClr val="C00000"/>
                </a:buClr>
                <a:buFont typeface="Wingdings" panose="05000000000000000000" pitchFamily="2" charset="2"/>
                <a:buChar char="q"/>
              </a:pPr>
              <a:r>
                <a:rPr lang="tr-TR" dirty="0"/>
                <a:t>Verinin hangi süre ile paylaşılacağı belirtilmelidir</a:t>
              </a:r>
            </a:p>
            <a:p>
              <a:pPr marL="285750" indent="-285750">
                <a:lnSpc>
                  <a:spcPct val="150000"/>
                </a:lnSpc>
                <a:buClr>
                  <a:srgbClr val="C00000"/>
                </a:buClr>
                <a:buFont typeface="Wingdings" panose="05000000000000000000" pitchFamily="2" charset="2"/>
                <a:buChar char="q"/>
              </a:pPr>
              <a:r>
                <a:rPr lang="tr-TR" dirty="0"/>
                <a:t>Veri elektronik olarak paylaşım yapılacaksa hangi adresten (web sitesi vb. </a:t>
              </a:r>
              <a:r>
                <a:rPr lang="tr-TR" dirty="0">
                  <a:ea typeface="Times New Roman" panose="02020603050405020304" pitchFamily="18" charset="0"/>
                  <a:cs typeface="Times New Roman" panose="02020603050405020304" pitchFamily="18" charset="0"/>
                </a:rPr>
                <a:t>paylaşımı kimin denetleyeceği (veri erişim komitesi, vb), paylaşım şekli (kamuya açık, kontrollü) gibi detaylar onamda yer almalıdır</a:t>
              </a:r>
              <a:endParaRPr lang="tr-TR" dirty="0"/>
            </a:p>
          </p:txBody>
        </p:sp>
        <p:sp>
          <p:nvSpPr>
            <p:cNvPr id="9" name="TextBox 8"/>
            <p:cNvSpPr txBox="1"/>
            <p:nvPr/>
          </p:nvSpPr>
          <p:spPr>
            <a:xfrm>
              <a:off x="9151074" y="3343394"/>
              <a:ext cx="2180405" cy="646331"/>
            </a:xfrm>
            <a:prstGeom prst="rect">
              <a:avLst/>
            </a:prstGeom>
            <a:noFill/>
          </p:spPr>
          <p:txBody>
            <a:bodyPr wrap="none" rtlCol="0">
              <a:spAutoFit/>
            </a:bodyPr>
            <a:lstStyle/>
            <a:p>
              <a:pPr algn="ctr"/>
              <a:r>
                <a:rPr lang="tr-TR" dirty="0">
                  <a:solidFill>
                    <a:srgbClr val="C00000"/>
                  </a:solidFill>
                </a:rPr>
                <a:t>KİŞİLERİN ANLAMASI </a:t>
              </a:r>
            </a:p>
            <a:p>
              <a:pPr algn="ctr"/>
              <a:r>
                <a:rPr lang="tr-TR" dirty="0">
                  <a:solidFill>
                    <a:srgbClr val="C00000"/>
                  </a:solidFill>
                </a:rPr>
                <a:t>SAĞLANMALIDIR</a:t>
              </a:r>
              <a:r>
                <a:rPr lang="tr-TR" dirty="0"/>
                <a:t>. </a:t>
              </a:r>
            </a:p>
          </p:txBody>
        </p:sp>
        <p:sp>
          <p:nvSpPr>
            <p:cNvPr id="10" name="Rectangle 9"/>
            <p:cNvSpPr/>
            <p:nvPr/>
          </p:nvSpPr>
          <p:spPr>
            <a:xfrm>
              <a:off x="695558" y="5814825"/>
              <a:ext cx="11058604" cy="307777"/>
            </a:xfrm>
            <a:prstGeom prst="rect">
              <a:avLst/>
            </a:prstGeom>
          </p:spPr>
          <p:txBody>
            <a:bodyPr wrap="square">
              <a:spAutoFit/>
            </a:bodyPr>
            <a:lstStyle/>
            <a:p>
              <a:pPr marL="285750" indent="-285750">
                <a:buFont typeface="Arial" panose="020B0604020202020204" pitchFamily="34" charset="0"/>
                <a:buChar char="•"/>
              </a:pPr>
              <a:r>
                <a:rPr lang="tr-TR" sz="1400" dirty="0">
                  <a:solidFill>
                    <a:srgbClr val="0000FF"/>
                  </a:solidFill>
                  <a:ea typeface="Times New Roman" panose="02020603050405020304" pitchFamily="18" charset="0"/>
                </a:rPr>
                <a:t>Aydınlatma Yükümlüğünün Yerine Getirilmesinde Uyulacak Usul ve Esaslar Hakkında Tebliğ Resmi Gazete10.03.2018 tarihli 30356 sayı) </a:t>
              </a:r>
              <a:endParaRPr lang="tr-TR" sz="1400" dirty="0">
                <a:solidFill>
                  <a:srgbClr val="0000FF"/>
                </a:solidFill>
              </a:endParaRPr>
            </a:p>
          </p:txBody>
        </p:sp>
        <p:sp>
          <p:nvSpPr>
            <p:cNvPr id="11" name="Right Brace 10"/>
            <p:cNvSpPr/>
            <p:nvPr/>
          </p:nvSpPr>
          <p:spPr>
            <a:xfrm>
              <a:off x="8019105" y="1667011"/>
              <a:ext cx="278675" cy="369331"/>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2" name="TextBox 11"/>
            <p:cNvSpPr txBox="1"/>
            <p:nvPr/>
          </p:nvSpPr>
          <p:spPr>
            <a:xfrm>
              <a:off x="8428407" y="1652391"/>
              <a:ext cx="3423758" cy="646331"/>
            </a:xfrm>
            <a:prstGeom prst="rect">
              <a:avLst/>
            </a:prstGeom>
            <a:noFill/>
          </p:spPr>
          <p:txBody>
            <a:bodyPr wrap="none" rtlCol="0">
              <a:spAutoFit/>
            </a:bodyPr>
            <a:lstStyle/>
            <a:p>
              <a:r>
                <a:rPr lang="tr-TR" dirty="0"/>
                <a:t>BROAD CONSENT</a:t>
              </a:r>
            </a:p>
            <a:p>
              <a:r>
                <a:rPr lang="tr-TR" dirty="0"/>
                <a:t>(Sınırlılık ölçülülük kriterine dikkat)</a:t>
              </a:r>
            </a:p>
          </p:txBody>
        </p:sp>
        <p:sp>
          <p:nvSpPr>
            <p:cNvPr id="13" name="Right Brace 12"/>
            <p:cNvSpPr/>
            <p:nvPr/>
          </p:nvSpPr>
          <p:spPr>
            <a:xfrm>
              <a:off x="7988616" y="1183678"/>
              <a:ext cx="278675" cy="369331"/>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4" name="TextBox 13"/>
            <p:cNvSpPr txBox="1"/>
            <p:nvPr/>
          </p:nvSpPr>
          <p:spPr>
            <a:xfrm>
              <a:off x="8363093" y="1183678"/>
              <a:ext cx="1939505" cy="369332"/>
            </a:xfrm>
            <a:prstGeom prst="rect">
              <a:avLst/>
            </a:prstGeom>
            <a:noFill/>
          </p:spPr>
          <p:txBody>
            <a:bodyPr wrap="none" rtlCol="0">
              <a:spAutoFit/>
            </a:bodyPr>
            <a:lstStyle/>
            <a:p>
              <a:r>
                <a:rPr lang="tr-TR" dirty="0"/>
                <a:t>EXPLICIT CONSENT</a:t>
              </a:r>
            </a:p>
          </p:txBody>
        </p:sp>
        <p:sp>
          <p:nvSpPr>
            <p:cNvPr id="17" name="TextBox 16"/>
            <p:cNvSpPr txBox="1"/>
            <p:nvPr/>
          </p:nvSpPr>
          <p:spPr>
            <a:xfrm>
              <a:off x="9454765" y="2316512"/>
              <a:ext cx="2313390" cy="369332"/>
            </a:xfrm>
            <a:prstGeom prst="rect">
              <a:avLst/>
            </a:prstGeom>
            <a:noFill/>
          </p:spPr>
          <p:txBody>
            <a:bodyPr wrap="none" rtlCol="0">
              <a:spAutoFit/>
            </a:bodyPr>
            <a:lstStyle/>
            <a:p>
              <a:pPr marL="285750" indent="-285750">
                <a:buClr>
                  <a:srgbClr val="C00000"/>
                </a:buClr>
                <a:buFont typeface="Arial" panose="020B0604020202020204" pitchFamily="34" charset="0"/>
                <a:buChar char="•"/>
              </a:pPr>
              <a:r>
                <a:rPr lang="tr-TR" dirty="0"/>
                <a:t>BİYOBANKA ONAMI</a:t>
              </a:r>
            </a:p>
          </p:txBody>
        </p:sp>
      </p:grpSp>
    </p:spTree>
    <p:extLst>
      <p:ext uri="{BB962C8B-B14F-4D97-AF65-F5344CB8AC3E}">
        <p14:creationId xmlns:p14="http://schemas.microsoft.com/office/powerpoint/2010/main" val="2372792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743" y="6318"/>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DİĞER BELGELER </a:t>
            </a:r>
            <a:endParaRPr lang="tr-TR" sz="2800" dirty="0"/>
          </a:p>
        </p:txBody>
      </p:sp>
      <p:grpSp>
        <p:nvGrpSpPr>
          <p:cNvPr id="2" name="Grup 1">
            <a:extLst>
              <a:ext uri="{FF2B5EF4-FFF2-40B4-BE49-F238E27FC236}">
                <a16:creationId xmlns:a16="http://schemas.microsoft.com/office/drawing/2014/main" id="{9ABDBD5B-D9D4-4227-A24A-7ACFE7C91D12}"/>
              </a:ext>
            </a:extLst>
          </p:cNvPr>
          <p:cNvGrpSpPr/>
          <p:nvPr/>
        </p:nvGrpSpPr>
        <p:grpSpPr>
          <a:xfrm>
            <a:off x="562322" y="830260"/>
            <a:ext cx="6672185" cy="5719938"/>
            <a:chOff x="5249731" y="759239"/>
            <a:chExt cx="6672185" cy="5719938"/>
          </a:xfrm>
        </p:grpSpPr>
        <p:sp>
          <p:nvSpPr>
            <p:cNvPr id="8" name="TextBox 7"/>
            <p:cNvSpPr txBox="1"/>
            <p:nvPr/>
          </p:nvSpPr>
          <p:spPr>
            <a:xfrm>
              <a:off x="6718615" y="759239"/>
              <a:ext cx="4059766" cy="369332"/>
            </a:xfrm>
            <a:prstGeom prst="rect">
              <a:avLst/>
            </a:prstGeom>
            <a:noFill/>
          </p:spPr>
          <p:txBody>
            <a:bodyPr wrap="none" rtlCol="0">
              <a:spAutoFit/>
            </a:bodyPr>
            <a:lstStyle/>
            <a:p>
              <a:r>
                <a:rPr lang="tr-TR" b="1" dirty="0">
                  <a:solidFill>
                    <a:srgbClr val="C00000"/>
                  </a:solidFill>
                </a:rPr>
                <a:t>BİYOLOJİK MATERYAL TRANSFER FORMU</a:t>
              </a:r>
            </a:p>
          </p:txBody>
        </p:sp>
        <p:sp>
          <p:nvSpPr>
            <p:cNvPr id="9" name="TextBox 8"/>
            <p:cNvSpPr txBox="1"/>
            <p:nvPr/>
          </p:nvSpPr>
          <p:spPr>
            <a:xfrm>
              <a:off x="6122743" y="1115549"/>
              <a:ext cx="5687134" cy="369332"/>
            </a:xfrm>
            <a:prstGeom prst="rect">
              <a:avLst/>
            </a:prstGeom>
            <a:noFill/>
          </p:spPr>
          <p:txBody>
            <a:bodyPr wrap="none" rtlCol="0">
              <a:spAutoFit/>
            </a:bodyPr>
            <a:lstStyle/>
            <a:p>
              <a:r>
                <a:rPr lang="tr-TR" dirty="0"/>
                <a:t>Türkiye içinde değişim </a:t>
              </a:r>
              <a:r>
                <a:rPr lang="en-US" b="1" dirty="0"/>
                <a:t>ULUSAL </a:t>
              </a:r>
              <a:r>
                <a:rPr lang="tr-TR" dirty="0"/>
                <a:t>Uluslararası </a:t>
              </a:r>
              <a:r>
                <a:rPr lang="en-US" b="1" dirty="0"/>
                <a:t>ULUSLARARASI</a:t>
              </a:r>
              <a:endParaRPr lang="tr-TR" b="1" dirty="0"/>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b="49505"/>
            <a:stretch/>
          </p:blipFill>
          <p:spPr>
            <a:xfrm>
              <a:off x="5249731" y="1497517"/>
              <a:ext cx="6672185" cy="2110986"/>
            </a:xfrm>
            <a:prstGeom prst="rect">
              <a:avLst/>
            </a:prstGeom>
          </p:spPr>
        </p:pic>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t="54879" b="4545"/>
            <a:stretch/>
          </p:blipFill>
          <p:spPr>
            <a:xfrm>
              <a:off x="5740348" y="3834184"/>
              <a:ext cx="5743203" cy="2644993"/>
            </a:xfrm>
            <a:prstGeom prst="rect">
              <a:avLst/>
            </a:prstGeom>
          </p:spPr>
        </p:pic>
      </p:grpSp>
      <p:sp>
        <p:nvSpPr>
          <p:cNvPr id="3" name="Metin kutusu 2">
            <a:extLst>
              <a:ext uri="{FF2B5EF4-FFF2-40B4-BE49-F238E27FC236}">
                <a16:creationId xmlns:a16="http://schemas.microsoft.com/office/drawing/2014/main" id="{D032B43B-7C62-40F5-867E-1797B970A0A1}"/>
              </a:ext>
            </a:extLst>
          </p:cNvPr>
          <p:cNvSpPr txBox="1"/>
          <p:nvPr/>
        </p:nvSpPr>
        <p:spPr>
          <a:xfrm>
            <a:off x="8209542" y="3013501"/>
            <a:ext cx="2810962" cy="830997"/>
          </a:xfrm>
          <a:prstGeom prst="rect">
            <a:avLst/>
          </a:prstGeom>
          <a:noFill/>
        </p:spPr>
        <p:txBody>
          <a:bodyPr wrap="none" rtlCol="0">
            <a:spAutoFit/>
          </a:bodyPr>
          <a:lstStyle/>
          <a:p>
            <a:pPr algn="ctr"/>
            <a:r>
              <a:rPr lang="en-US" sz="2400" dirty="0">
                <a:solidFill>
                  <a:srgbClr val="C00000"/>
                </a:solidFill>
              </a:rPr>
              <a:t>KURUMSAL İMZA </a:t>
            </a:r>
          </a:p>
          <a:p>
            <a:pPr algn="ctr"/>
            <a:r>
              <a:rPr lang="en-US" sz="2400" dirty="0">
                <a:solidFill>
                  <a:srgbClr val="C00000"/>
                </a:solidFill>
              </a:rPr>
              <a:t>POZİSYON DENKLİĞİ </a:t>
            </a:r>
            <a:r>
              <a:rPr lang="en-US" dirty="0">
                <a:solidFill>
                  <a:srgbClr val="C00000"/>
                </a:solidFill>
              </a:rPr>
              <a:t> </a:t>
            </a:r>
          </a:p>
        </p:txBody>
      </p:sp>
    </p:spTree>
    <p:extLst>
      <p:ext uri="{BB962C8B-B14F-4D97-AF65-F5344CB8AC3E}">
        <p14:creationId xmlns:p14="http://schemas.microsoft.com/office/powerpoint/2010/main" val="255374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DİĞER BELGELER </a:t>
            </a:r>
            <a:endParaRPr lang="tr-TR" sz="2800" dirty="0"/>
          </a:p>
        </p:txBody>
      </p:sp>
      <p:sp>
        <p:nvSpPr>
          <p:cNvPr id="6" name="TextBox 5"/>
          <p:cNvSpPr txBox="1"/>
          <p:nvPr/>
        </p:nvSpPr>
        <p:spPr>
          <a:xfrm>
            <a:off x="2241996" y="2023094"/>
            <a:ext cx="7708008" cy="2610843"/>
          </a:xfrm>
          <a:prstGeom prst="rect">
            <a:avLst/>
          </a:prstGeom>
          <a:noFill/>
        </p:spPr>
        <p:txBody>
          <a:bodyPr wrap="none" rtlCol="0">
            <a:spAutoFit/>
          </a:bodyPr>
          <a:lstStyle/>
          <a:p>
            <a:pPr marL="457200" indent="-457200">
              <a:lnSpc>
                <a:spcPct val="150000"/>
              </a:lnSpc>
              <a:buClr>
                <a:srgbClr val="C00000"/>
              </a:buClr>
              <a:buFont typeface="Wingdings" panose="05000000000000000000" pitchFamily="2" charset="2"/>
              <a:buChar char="q"/>
            </a:pPr>
            <a:r>
              <a:rPr lang="tr-TR" sz="2800" dirty="0"/>
              <a:t>Ölçekler, Anketler, Eğitim Materyalleri</a:t>
            </a:r>
          </a:p>
          <a:p>
            <a:pPr marL="457200" indent="-457200">
              <a:lnSpc>
                <a:spcPct val="150000"/>
              </a:lnSpc>
              <a:buClr>
                <a:srgbClr val="C00000"/>
              </a:buClr>
              <a:buFont typeface="Wingdings" panose="05000000000000000000" pitchFamily="2" charset="2"/>
              <a:buChar char="q"/>
            </a:pPr>
            <a:r>
              <a:rPr lang="tr-TR" sz="2800" dirty="0"/>
              <a:t>Çok Merkezli Çalışmalarda Konsorsiyum Protokol</a:t>
            </a:r>
            <a:endParaRPr lang="en-US" sz="2800" dirty="0"/>
          </a:p>
          <a:p>
            <a:pPr marL="457200" indent="-457200">
              <a:lnSpc>
                <a:spcPct val="150000"/>
              </a:lnSpc>
              <a:buClr>
                <a:srgbClr val="C00000"/>
              </a:buClr>
              <a:buFont typeface="Wingdings" panose="05000000000000000000" pitchFamily="2" charset="2"/>
              <a:buChar char="q"/>
            </a:pPr>
            <a:r>
              <a:rPr lang="tr-TR" sz="2800" dirty="0"/>
              <a:t>Veri Toplama Formu </a:t>
            </a:r>
            <a:r>
              <a:rPr lang="en-US" sz="2800" dirty="0"/>
              <a:t>(Hasta Kodu </a:t>
            </a:r>
            <a:r>
              <a:rPr lang="en-US" sz="2800" dirty="0" err="1"/>
              <a:t>Kullan</a:t>
            </a:r>
            <a:r>
              <a:rPr lang="en-US" sz="2800" dirty="0"/>
              <a:t>)</a:t>
            </a:r>
          </a:p>
          <a:p>
            <a:pPr marL="457200" indent="-457200">
              <a:lnSpc>
                <a:spcPct val="150000"/>
              </a:lnSpc>
              <a:buClr>
                <a:srgbClr val="C00000"/>
              </a:buClr>
              <a:buFont typeface="Wingdings" panose="05000000000000000000" pitchFamily="2" charset="2"/>
              <a:buChar char="q"/>
            </a:pPr>
            <a:r>
              <a:rPr lang="en-US" sz="2800" dirty="0" err="1"/>
              <a:t>Kontratlar</a:t>
            </a:r>
            <a:r>
              <a:rPr lang="en-US" sz="2800" dirty="0"/>
              <a:t> </a:t>
            </a:r>
            <a:r>
              <a:rPr lang="tr-TR" sz="2800" dirty="0"/>
              <a:t>	          </a:t>
            </a:r>
          </a:p>
        </p:txBody>
      </p:sp>
    </p:spTree>
    <p:extLst>
      <p:ext uri="{BB962C8B-B14F-4D97-AF65-F5344CB8AC3E}">
        <p14:creationId xmlns:p14="http://schemas.microsoft.com/office/powerpoint/2010/main" val="4244861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6105" y="1620500"/>
            <a:ext cx="7564194" cy="4780641"/>
          </a:xfrm>
          <a:prstGeom prst="rect">
            <a:avLst/>
          </a:prstGeom>
        </p:spPr>
      </p:pic>
      <p:sp>
        <p:nvSpPr>
          <p:cNvPr id="5" name="TextBox 4"/>
          <p:cNvSpPr txBox="1"/>
          <p:nvPr/>
        </p:nvSpPr>
        <p:spPr>
          <a:xfrm>
            <a:off x="442953" y="2157818"/>
            <a:ext cx="3636124" cy="2542363"/>
          </a:xfrm>
          <a:prstGeom prst="rect">
            <a:avLst/>
          </a:prstGeom>
          <a:noFill/>
        </p:spPr>
        <p:txBody>
          <a:bodyPr wrap="none" rtlCol="0">
            <a:spAutoFit/>
          </a:bodyPr>
          <a:lstStyle/>
          <a:p>
            <a:pPr marL="285750" indent="-285750">
              <a:lnSpc>
                <a:spcPct val="150000"/>
              </a:lnSpc>
              <a:buClr>
                <a:srgbClr val="C00000"/>
              </a:buClr>
              <a:buFont typeface="Wingdings" panose="05000000000000000000" pitchFamily="2" charset="2"/>
              <a:buChar char="q"/>
            </a:pPr>
            <a:r>
              <a:rPr lang="tr-TR" dirty="0"/>
              <a:t>Tarih atın</a:t>
            </a:r>
          </a:p>
          <a:p>
            <a:pPr marL="285750" indent="-285750">
              <a:lnSpc>
                <a:spcPct val="150000"/>
              </a:lnSpc>
              <a:buClr>
                <a:srgbClr val="C00000"/>
              </a:buClr>
              <a:buFont typeface="Wingdings" panose="05000000000000000000" pitchFamily="2" charset="2"/>
              <a:buChar char="q"/>
            </a:pPr>
            <a:r>
              <a:rPr lang="tr-TR" dirty="0"/>
              <a:t>Anabilim Dalının neresi olduğunu </a:t>
            </a:r>
          </a:p>
          <a:p>
            <a:pPr>
              <a:lnSpc>
                <a:spcPct val="150000"/>
              </a:lnSpc>
              <a:buClr>
                <a:srgbClr val="C00000"/>
              </a:buClr>
            </a:pPr>
            <a:r>
              <a:rPr lang="tr-TR" dirty="0"/>
              <a:t>yazın. </a:t>
            </a:r>
            <a:endParaRPr lang="en-US" dirty="0"/>
          </a:p>
          <a:p>
            <a:pPr marL="285750" indent="-285750">
              <a:lnSpc>
                <a:spcPct val="150000"/>
              </a:lnSpc>
              <a:buClr>
                <a:srgbClr val="C00000"/>
              </a:buClr>
              <a:buFont typeface="Wingdings" panose="05000000000000000000" pitchFamily="2" charset="2"/>
              <a:buChar char="q"/>
            </a:pPr>
            <a:r>
              <a:rPr lang="tr-TR" dirty="0"/>
              <a:t>Araştırmanın adını , araştırıcının </a:t>
            </a:r>
          </a:p>
          <a:p>
            <a:pPr>
              <a:lnSpc>
                <a:spcPct val="150000"/>
              </a:lnSpc>
              <a:buClr>
                <a:srgbClr val="C00000"/>
              </a:buClr>
            </a:pPr>
            <a:r>
              <a:rPr lang="tr-TR" dirty="0"/>
              <a:t>Adını doğru yazın</a:t>
            </a:r>
          </a:p>
          <a:p>
            <a:pPr marL="285750" indent="-285750">
              <a:lnSpc>
                <a:spcPct val="150000"/>
              </a:lnSpc>
              <a:buClr>
                <a:srgbClr val="C00000"/>
              </a:buClr>
              <a:buFont typeface="Wingdings" panose="05000000000000000000" pitchFamily="2" charset="2"/>
              <a:buChar char="q"/>
            </a:pPr>
            <a:r>
              <a:rPr lang="tr-TR" dirty="0"/>
              <a:t>Yerine imza atılmamalı</a:t>
            </a:r>
          </a:p>
        </p:txBody>
      </p:sp>
      <p:sp>
        <p:nvSpPr>
          <p:cNvPr id="6" name="Rectangle 5"/>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FORM 2 –İMZALARIN OLDUĞU SAYFA</a:t>
            </a:r>
            <a:endParaRPr lang="tr-TR" sz="2800" dirty="0"/>
          </a:p>
        </p:txBody>
      </p:sp>
      <p:sp>
        <p:nvSpPr>
          <p:cNvPr id="7" name="TextBox 6"/>
          <p:cNvSpPr txBox="1"/>
          <p:nvPr/>
        </p:nvSpPr>
        <p:spPr>
          <a:xfrm>
            <a:off x="3161980" y="836023"/>
            <a:ext cx="4264181" cy="523220"/>
          </a:xfrm>
          <a:prstGeom prst="rect">
            <a:avLst/>
          </a:prstGeom>
          <a:noFill/>
        </p:spPr>
        <p:txBody>
          <a:bodyPr wrap="none" rtlCol="0">
            <a:spAutoFit/>
          </a:bodyPr>
          <a:lstStyle/>
          <a:p>
            <a:r>
              <a:rPr lang="tr-TR" sz="2800" b="1" dirty="0"/>
              <a:t>ÇALIŞMAYA OLUR YAZILARI </a:t>
            </a:r>
          </a:p>
        </p:txBody>
      </p:sp>
    </p:spTree>
    <p:extLst>
      <p:ext uri="{BB962C8B-B14F-4D97-AF65-F5344CB8AC3E}">
        <p14:creationId xmlns:p14="http://schemas.microsoft.com/office/powerpoint/2010/main" val="675261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FORM 2 – İMZALARIN OLDUĞU SAYFA</a:t>
            </a:r>
            <a:endParaRPr lang="tr-TR" sz="2800" dirty="0"/>
          </a:p>
        </p:txBody>
      </p:sp>
      <p:sp>
        <p:nvSpPr>
          <p:cNvPr id="5" name="TextBox 4"/>
          <p:cNvSpPr txBox="1"/>
          <p:nvPr/>
        </p:nvSpPr>
        <p:spPr>
          <a:xfrm>
            <a:off x="3796937" y="757646"/>
            <a:ext cx="3394968" cy="523220"/>
          </a:xfrm>
          <a:prstGeom prst="rect">
            <a:avLst/>
          </a:prstGeom>
          <a:noFill/>
        </p:spPr>
        <p:txBody>
          <a:bodyPr wrap="none" rtlCol="0">
            <a:spAutoFit/>
          </a:bodyPr>
          <a:lstStyle/>
          <a:p>
            <a:r>
              <a:rPr lang="tr-TR" sz="2800" b="1" dirty="0"/>
              <a:t>ARAŞTIRMA BÜTÇESİ </a:t>
            </a:r>
          </a:p>
        </p:txBody>
      </p:sp>
      <p:sp>
        <p:nvSpPr>
          <p:cNvPr id="6" name="Rectangle 5"/>
          <p:cNvSpPr/>
          <p:nvPr/>
        </p:nvSpPr>
        <p:spPr>
          <a:xfrm>
            <a:off x="1559859" y="1948641"/>
            <a:ext cx="6096000" cy="3323987"/>
          </a:xfrm>
          <a:prstGeom prst="rect">
            <a:avLst/>
          </a:prstGeom>
        </p:spPr>
        <p:txBody>
          <a:bodyPr>
            <a:spAutoFit/>
          </a:bodyPr>
          <a:lstStyle/>
          <a:p>
            <a:pPr>
              <a:lnSpc>
                <a:spcPct val="150000"/>
              </a:lnSpc>
              <a:spcBef>
                <a:spcPct val="0"/>
              </a:spcBef>
              <a:buClr>
                <a:srgbClr val="FF0000"/>
              </a:buClr>
              <a:buFont typeface="Wingdings" panose="05000000000000000000" pitchFamily="2" charset="2"/>
              <a:buChar char="q"/>
            </a:pPr>
            <a:r>
              <a:rPr lang="tr-TR" altLang="tr-TR" sz="2800" dirty="0"/>
              <a:t> Beyan önemli </a:t>
            </a:r>
          </a:p>
          <a:p>
            <a:pPr>
              <a:lnSpc>
                <a:spcPct val="150000"/>
              </a:lnSpc>
              <a:spcBef>
                <a:spcPct val="0"/>
              </a:spcBef>
              <a:buClr>
                <a:srgbClr val="FF0000"/>
              </a:buClr>
              <a:buFont typeface="Wingdings" panose="05000000000000000000" pitchFamily="2" charset="2"/>
              <a:buChar char="q"/>
            </a:pPr>
            <a:r>
              <a:rPr lang="tr-TR" altLang="tr-TR" sz="2800" dirty="0"/>
              <a:t> Detaylı Bütçe hazırlanmalı </a:t>
            </a:r>
          </a:p>
          <a:p>
            <a:pPr>
              <a:lnSpc>
                <a:spcPct val="150000"/>
              </a:lnSpc>
              <a:spcBef>
                <a:spcPct val="0"/>
              </a:spcBef>
              <a:buClr>
                <a:srgbClr val="FF0000"/>
              </a:buClr>
              <a:buFont typeface="Wingdings" panose="05000000000000000000" pitchFamily="2" charset="2"/>
              <a:buChar char="q"/>
            </a:pPr>
            <a:r>
              <a:rPr lang="tr-TR" altLang="tr-TR" sz="2800" dirty="0"/>
              <a:t> Nereden karşılanacağı önemli </a:t>
            </a:r>
          </a:p>
          <a:p>
            <a:pPr>
              <a:lnSpc>
                <a:spcPct val="150000"/>
              </a:lnSpc>
              <a:spcBef>
                <a:spcPct val="0"/>
              </a:spcBef>
              <a:buClr>
                <a:srgbClr val="FF0000"/>
              </a:buClr>
              <a:buFont typeface="Wingdings" panose="05000000000000000000" pitchFamily="2" charset="2"/>
              <a:buChar char="q"/>
            </a:pPr>
            <a:r>
              <a:rPr lang="tr-TR" altLang="tr-TR" sz="2800" dirty="0"/>
              <a:t> Proforma eklemeyin</a:t>
            </a:r>
          </a:p>
          <a:p>
            <a:pPr>
              <a:lnSpc>
                <a:spcPct val="150000"/>
              </a:lnSpc>
              <a:spcBef>
                <a:spcPct val="0"/>
              </a:spcBef>
              <a:buClr>
                <a:srgbClr val="FF0000"/>
              </a:buClr>
              <a:buFont typeface="Wingdings" panose="05000000000000000000" pitchFamily="2" charset="2"/>
              <a:buChar char="q"/>
            </a:pPr>
            <a:r>
              <a:rPr lang="tr-TR" altLang="tr-TR" sz="2800" dirty="0"/>
              <a:t> </a:t>
            </a:r>
            <a:r>
              <a:rPr lang="en-US" altLang="tr-TR" sz="2800" dirty="0" err="1"/>
              <a:t>Tüm</a:t>
            </a:r>
            <a:r>
              <a:rPr lang="en-US" altLang="tr-TR" sz="2800" dirty="0"/>
              <a:t> </a:t>
            </a:r>
            <a:r>
              <a:rPr lang="en-US" altLang="tr-TR" sz="2800" dirty="0" err="1"/>
              <a:t>araştırıcılar</a:t>
            </a:r>
            <a:r>
              <a:rPr lang="en-US" altLang="tr-TR" sz="2800" dirty="0"/>
              <a:t> </a:t>
            </a:r>
            <a:r>
              <a:rPr lang="en-US" altLang="tr-TR" sz="2800" dirty="0" err="1"/>
              <a:t>imzalıyor</a:t>
            </a:r>
            <a:endParaRPr lang="tr-TR" altLang="tr-TR" sz="2800" dirty="0"/>
          </a:p>
        </p:txBody>
      </p:sp>
      <p:sp>
        <p:nvSpPr>
          <p:cNvPr id="7" name="TextBox 6"/>
          <p:cNvSpPr txBox="1"/>
          <p:nvPr/>
        </p:nvSpPr>
        <p:spPr>
          <a:xfrm>
            <a:off x="5379592" y="5561960"/>
            <a:ext cx="6583918" cy="461665"/>
          </a:xfrm>
          <a:prstGeom prst="rect">
            <a:avLst/>
          </a:prstGeom>
          <a:noFill/>
        </p:spPr>
        <p:txBody>
          <a:bodyPr wrap="none" rtlCol="0">
            <a:spAutoFit/>
          </a:bodyPr>
          <a:lstStyle/>
          <a:p>
            <a:r>
              <a:rPr lang="tr-TR" sz="2400" dirty="0"/>
              <a:t>Hizmet alınacaksa şirketle veri güvenliği sözleşmesi </a:t>
            </a:r>
          </a:p>
        </p:txBody>
      </p:sp>
    </p:spTree>
    <p:extLst>
      <p:ext uri="{BB962C8B-B14F-4D97-AF65-F5344CB8AC3E}">
        <p14:creationId xmlns:p14="http://schemas.microsoft.com/office/powerpoint/2010/main" val="2312997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SÜREÇ İÇİNDE DEĞİŞİKLİK </a:t>
            </a:r>
          </a:p>
        </p:txBody>
      </p:sp>
      <p:sp>
        <p:nvSpPr>
          <p:cNvPr id="6" name="Rectangle 5"/>
          <p:cNvSpPr/>
          <p:nvPr/>
        </p:nvSpPr>
        <p:spPr>
          <a:xfrm>
            <a:off x="1384663" y="1514262"/>
            <a:ext cx="8839200" cy="3693319"/>
          </a:xfrm>
          <a:prstGeom prst="rect">
            <a:avLst/>
          </a:prstGeom>
        </p:spPr>
        <p:txBody>
          <a:bodyPr wrap="square">
            <a:spAutoFit/>
          </a:bodyPr>
          <a:lstStyle/>
          <a:p>
            <a:pPr>
              <a:lnSpc>
                <a:spcPct val="150000"/>
              </a:lnSpc>
              <a:spcBef>
                <a:spcPct val="0"/>
              </a:spcBef>
              <a:buClr>
                <a:srgbClr val="FF0000"/>
              </a:buClr>
              <a:buFont typeface="Wingdings" panose="05000000000000000000" pitchFamily="2" charset="2"/>
              <a:buChar char="q"/>
            </a:pPr>
            <a:r>
              <a:rPr lang="tr-TR" altLang="tr-TR" sz="2800" dirty="0"/>
              <a:t> Etik Kurulu bilgilendirin  </a:t>
            </a:r>
          </a:p>
          <a:p>
            <a:pPr>
              <a:lnSpc>
                <a:spcPct val="150000"/>
              </a:lnSpc>
              <a:spcBef>
                <a:spcPct val="0"/>
              </a:spcBef>
              <a:buClr>
                <a:srgbClr val="FF0000"/>
              </a:buClr>
              <a:buFont typeface="Wingdings" panose="05000000000000000000" pitchFamily="2" charset="2"/>
              <a:buChar char="q"/>
            </a:pPr>
            <a:r>
              <a:rPr lang="tr-TR" altLang="tr-TR" sz="2800" dirty="0"/>
              <a:t> Araştırıcı eklenmesi çıkarılması- </a:t>
            </a:r>
            <a:r>
              <a:rPr lang="tr-TR" altLang="tr-TR" sz="2400" dirty="0"/>
              <a:t>Protokol revizyonudur: Sorumlu araştırıcı değişikliği majör revizyondur </a:t>
            </a:r>
          </a:p>
          <a:p>
            <a:pPr>
              <a:lnSpc>
                <a:spcPct val="150000"/>
              </a:lnSpc>
              <a:spcBef>
                <a:spcPct val="0"/>
              </a:spcBef>
              <a:buClr>
                <a:srgbClr val="FF0000"/>
              </a:buClr>
              <a:buFont typeface="Wingdings" panose="05000000000000000000" pitchFamily="2" charset="2"/>
              <a:buChar char="q"/>
            </a:pPr>
            <a:r>
              <a:rPr lang="tr-TR" altLang="tr-TR" sz="2800" dirty="0"/>
              <a:t> Merkez eklenmesi çıkarılması- </a:t>
            </a:r>
            <a:r>
              <a:rPr lang="tr-TR" altLang="tr-TR" sz="2400" dirty="0"/>
              <a:t>Protokol revizyonudur</a:t>
            </a:r>
          </a:p>
          <a:p>
            <a:pPr>
              <a:lnSpc>
                <a:spcPct val="150000"/>
              </a:lnSpc>
              <a:spcBef>
                <a:spcPct val="0"/>
              </a:spcBef>
              <a:buClr>
                <a:srgbClr val="FF0000"/>
              </a:buClr>
              <a:buFont typeface="Wingdings" panose="05000000000000000000" pitchFamily="2" charset="2"/>
              <a:buChar char="q"/>
            </a:pPr>
            <a:r>
              <a:rPr lang="tr-TR" altLang="tr-TR" sz="2400" dirty="0"/>
              <a:t> Araştırıcı eklenirken- Özgeçmiş ve gerekçe</a:t>
            </a:r>
          </a:p>
          <a:p>
            <a:pPr>
              <a:lnSpc>
                <a:spcPct val="150000"/>
              </a:lnSpc>
              <a:spcBef>
                <a:spcPct val="0"/>
              </a:spcBef>
              <a:buClr>
                <a:srgbClr val="FF0000"/>
              </a:buClr>
            </a:pPr>
            <a:r>
              <a:rPr lang="tr-TR" altLang="tr-TR" sz="2400" dirty="0"/>
              <a:t>    Araştırıcı çıkartılırken –Feragat beyanı ve gerekçe </a:t>
            </a:r>
          </a:p>
        </p:txBody>
      </p:sp>
    </p:spTree>
    <p:extLst>
      <p:ext uri="{BB962C8B-B14F-4D97-AF65-F5344CB8AC3E}">
        <p14:creationId xmlns:p14="http://schemas.microsoft.com/office/powerpoint/2010/main" val="3158628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DEĞERLENDİRME SÜRECİ NASIL İŞLİYOR</a:t>
            </a:r>
          </a:p>
        </p:txBody>
      </p:sp>
      <p:sp>
        <p:nvSpPr>
          <p:cNvPr id="5" name="TextBox 4"/>
          <p:cNvSpPr txBox="1"/>
          <p:nvPr/>
        </p:nvSpPr>
        <p:spPr>
          <a:xfrm>
            <a:off x="364991" y="861381"/>
            <a:ext cx="8834791" cy="5021055"/>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q"/>
            </a:pPr>
            <a:r>
              <a:rPr lang="tr-TR" sz="2400" dirty="0"/>
              <a:t>Protokol ve ekleri Etik Kurula teslim edilir </a:t>
            </a:r>
          </a:p>
          <a:p>
            <a:pPr marL="342900" indent="-342900">
              <a:lnSpc>
                <a:spcPct val="150000"/>
              </a:lnSpc>
              <a:buClr>
                <a:srgbClr val="C00000"/>
              </a:buClr>
              <a:buFont typeface="Wingdings" panose="05000000000000000000" pitchFamily="2" charset="2"/>
              <a:buChar char="q"/>
            </a:pPr>
            <a:r>
              <a:rPr lang="tr-TR" sz="2400" dirty="0"/>
              <a:t>Kurul üyelerinden 2 raportör başkan tarafından seçilir</a:t>
            </a:r>
          </a:p>
          <a:p>
            <a:pPr marL="342900" indent="-342900">
              <a:lnSpc>
                <a:spcPct val="150000"/>
              </a:lnSpc>
              <a:buClr>
                <a:srgbClr val="C00000"/>
              </a:buClr>
              <a:buFont typeface="Wingdings" panose="05000000000000000000" pitchFamily="2" charset="2"/>
              <a:buChar char="q"/>
            </a:pPr>
            <a:r>
              <a:rPr lang="tr-TR" sz="2400" dirty="0"/>
              <a:t>Toplantıda raportörler dosyayı sunar ve tartışmaya açılır</a:t>
            </a:r>
          </a:p>
          <a:p>
            <a:pPr marL="342900" indent="-342900">
              <a:lnSpc>
                <a:spcPct val="150000"/>
              </a:lnSpc>
              <a:buClr>
                <a:srgbClr val="C00000"/>
              </a:buClr>
              <a:buFont typeface="Wingdings" panose="05000000000000000000" pitchFamily="2" charset="2"/>
              <a:buChar char="q"/>
            </a:pPr>
            <a:r>
              <a:rPr lang="tr-TR" sz="2400" dirty="0"/>
              <a:t>Gerekli olduğunda dış danışman incelemesi istenebilir</a:t>
            </a:r>
          </a:p>
          <a:p>
            <a:pPr marL="342900" indent="-342900">
              <a:lnSpc>
                <a:spcPct val="150000"/>
              </a:lnSpc>
              <a:buClr>
                <a:srgbClr val="C00000"/>
              </a:buClr>
              <a:buFont typeface="Wingdings" panose="05000000000000000000" pitchFamily="2" charset="2"/>
              <a:buChar char="q"/>
            </a:pPr>
            <a:r>
              <a:rPr lang="tr-TR" sz="2400" dirty="0"/>
              <a:t>Kurulun düzeltme önerileri başkan tarafından kaleme alınır</a:t>
            </a:r>
          </a:p>
          <a:p>
            <a:pPr marL="342900" indent="-342900">
              <a:lnSpc>
                <a:spcPct val="150000"/>
              </a:lnSpc>
              <a:buClr>
                <a:srgbClr val="C00000"/>
              </a:buClr>
              <a:buFont typeface="Wingdings" panose="05000000000000000000" pitchFamily="2" charset="2"/>
              <a:buChar char="q"/>
            </a:pPr>
            <a:r>
              <a:rPr lang="tr-TR" sz="2400" dirty="0"/>
              <a:t>Düzeltme dosyaları geldikten sonra ilk inceleyen raportör </a:t>
            </a:r>
          </a:p>
          <a:p>
            <a:pPr>
              <a:lnSpc>
                <a:spcPct val="150000"/>
              </a:lnSpc>
              <a:buClr>
                <a:srgbClr val="C00000"/>
              </a:buClr>
            </a:pPr>
            <a:r>
              <a:rPr lang="tr-TR" sz="2400" dirty="0"/>
              <a:t>eksikliklerin tamamlanıp tamamlanmadığını kontrol eder</a:t>
            </a:r>
          </a:p>
          <a:p>
            <a:pPr marL="342900" indent="-342900">
              <a:lnSpc>
                <a:spcPct val="150000"/>
              </a:lnSpc>
              <a:buClr>
                <a:srgbClr val="C00000"/>
              </a:buClr>
              <a:buFont typeface="Wingdings" panose="05000000000000000000" pitchFamily="2" charset="2"/>
              <a:buChar char="q"/>
            </a:pPr>
            <a:r>
              <a:rPr lang="tr-TR" sz="2400" dirty="0"/>
              <a:t>Eksiklikler tamamlanmamışsa son kez ikinci bir düzeltme istenebilir</a:t>
            </a:r>
          </a:p>
          <a:p>
            <a:pPr marL="342900" indent="-342900">
              <a:lnSpc>
                <a:spcPct val="150000"/>
              </a:lnSpc>
              <a:buClr>
                <a:srgbClr val="C00000"/>
              </a:buClr>
              <a:buFont typeface="Wingdings" panose="05000000000000000000" pitchFamily="2" charset="2"/>
              <a:buChar char="q"/>
            </a:pPr>
            <a:r>
              <a:rPr lang="tr-TR" sz="2400" dirty="0"/>
              <a:t>Karara bağlanır</a:t>
            </a:r>
            <a:endParaRPr lang="tr-TR" dirty="0"/>
          </a:p>
        </p:txBody>
      </p:sp>
      <p:sp>
        <p:nvSpPr>
          <p:cNvPr id="6" name="TextBox 5"/>
          <p:cNvSpPr txBox="1"/>
          <p:nvPr/>
        </p:nvSpPr>
        <p:spPr>
          <a:xfrm>
            <a:off x="8334750" y="2394857"/>
            <a:ext cx="3461332" cy="1569660"/>
          </a:xfrm>
          <a:prstGeom prst="rect">
            <a:avLst/>
          </a:prstGeom>
          <a:noFill/>
        </p:spPr>
        <p:txBody>
          <a:bodyPr wrap="none" rtlCol="0">
            <a:spAutoFit/>
          </a:bodyPr>
          <a:lstStyle/>
          <a:p>
            <a:pPr algn="ctr"/>
            <a:r>
              <a:rPr lang="tr-TR" sz="2400" b="1" dirty="0">
                <a:solidFill>
                  <a:srgbClr val="C00000"/>
                </a:solidFill>
              </a:rPr>
              <a:t>SÜREÇ</a:t>
            </a:r>
          </a:p>
          <a:p>
            <a:pPr algn="ctr"/>
            <a:r>
              <a:rPr lang="tr-TR" sz="2400" dirty="0"/>
              <a:t>15gün-1 ay</a:t>
            </a:r>
          </a:p>
          <a:p>
            <a:pPr algn="ctr"/>
            <a:r>
              <a:rPr lang="tr-TR" sz="2400" dirty="0"/>
              <a:t>Düzeltme önerilerinin geç </a:t>
            </a:r>
          </a:p>
          <a:p>
            <a:pPr algn="ctr"/>
            <a:r>
              <a:rPr lang="tr-TR" sz="2400" dirty="0"/>
              <a:t>gelmesine göre uzayabilir</a:t>
            </a:r>
          </a:p>
        </p:txBody>
      </p:sp>
      <p:sp>
        <p:nvSpPr>
          <p:cNvPr id="7" name="TextBox 6"/>
          <p:cNvSpPr txBox="1"/>
          <p:nvPr/>
        </p:nvSpPr>
        <p:spPr>
          <a:xfrm>
            <a:off x="5201519" y="5889110"/>
            <a:ext cx="6397842" cy="707886"/>
          </a:xfrm>
          <a:prstGeom prst="rect">
            <a:avLst/>
          </a:prstGeom>
          <a:noFill/>
        </p:spPr>
        <p:txBody>
          <a:bodyPr wrap="none" rtlCol="0">
            <a:spAutoFit/>
          </a:bodyPr>
          <a:lstStyle/>
          <a:p>
            <a:pPr algn="ctr"/>
            <a:r>
              <a:rPr lang="tr-TR" sz="4000" b="1" dirty="0">
                <a:solidFill>
                  <a:srgbClr val="C00000"/>
                </a:solidFill>
              </a:rPr>
              <a:t>SON DAKİKAYA KALMAYIN!!!!</a:t>
            </a:r>
          </a:p>
        </p:txBody>
      </p:sp>
      <p:sp>
        <p:nvSpPr>
          <p:cNvPr id="8" name="TextBox 7"/>
          <p:cNvSpPr txBox="1"/>
          <p:nvPr/>
        </p:nvSpPr>
        <p:spPr>
          <a:xfrm>
            <a:off x="8466131" y="825089"/>
            <a:ext cx="3329951" cy="830997"/>
          </a:xfrm>
          <a:prstGeom prst="rect">
            <a:avLst/>
          </a:prstGeom>
          <a:noFill/>
        </p:spPr>
        <p:txBody>
          <a:bodyPr wrap="none" rtlCol="0">
            <a:spAutoFit/>
          </a:bodyPr>
          <a:lstStyle/>
          <a:p>
            <a:pPr algn="ctr"/>
            <a:r>
              <a:rPr lang="tr-TR" sz="2400" b="1" dirty="0">
                <a:solidFill>
                  <a:srgbClr val="C00000"/>
                </a:solidFill>
              </a:rPr>
              <a:t>KURUL</a:t>
            </a:r>
          </a:p>
          <a:p>
            <a:pPr algn="ctr"/>
            <a:r>
              <a:rPr lang="tr-TR" sz="2400" dirty="0"/>
              <a:t>Her 15 günde bir toplanır</a:t>
            </a:r>
          </a:p>
        </p:txBody>
      </p:sp>
    </p:spTree>
    <p:extLst>
      <p:ext uri="{BB962C8B-B14F-4D97-AF65-F5344CB8AC3E}">
        <p14:creationId xmlns:p14="http://schemas.microsoft.com/office/powerpoint/2010/main" val="476686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1115" y="1621383"/>
            <a:ext cx="10702834" cy="3903504"/>
          </a:xfrm>
          <a:prstGeom prst="rect">
            <a:avLst/>
          </a:prstGeom>
        </p:spPr>
        <p:txBody>
          <a:bodyPr wrap="square">
            <a:spAutoFit/>
          </a:bodyPr>
          <a:lstStyle/>
          <a:p>
            <a:pPr marL="457200" indent="-457200">
              <a:lnSpc>
                <a:spcPct val="150000"/>
              </a:lnSpc>
              <a:buClr>
                <a:srgbClr val="C00000"/>
              </a:buClr>
              <a:buFont typeface="Wingdings" panose="05000000000000000000" pitchFamily="2" charset="2"/>
              <a:buChar char="q"/>
              <a:defRPr/>
            </a:pPr>
            <a:r>
              <a:rPr lang="tr-TR" sz="2800" dirty="0">
                <a:cs typeface="Arial" charset="0"/>
              </a:rPr>
              <a:t>Araştırma bilimsel merakın sistematik düşünme, analiz, sentez ve yapılabilirlik ile birleşebildiği oranda “araştırma” adını alır  </a:t>
            </a:r>
          </a:p>
          <a:p>
            <a:pPr marL="457200" indent="-457200">
              <a:lnSpc>
                <a:spcPct val="150000"/>
              </a:lnSpc>
              <a:buClr>
                <a:srgbClr val="C00000"/>
              </a:buClr>
              <a:buFont typeface="Wingdings" panose="05000000000000000000" pitchFamily="2" charset="2"/>
              <a:buChar char="q"/>
              <a:defRPr/>
            </a:pPr>
            <a:r>
              <a:rPr lang="tr-TR" sz="2800" dirty="0">
                <a:cs typeface="Arial" charset="0"/>
              </a:rPr>
              <a:t>Etik Kurullar gönüllüleri koruduğu kadar araştırmacıyı da koru</a:t>
            </a:r>
            <a:r>
              <a:rPr lang="en-US" sz="2800" dirty="0">
                <a:cs typeface="Arial" charset="0"/>
              </a:rPr>
              <a:t>r</a:t>
            </a:r>
            <a:r>
              <a:rPr lang="tr-TR" sz="2800" dirty="0">
                <a:cs typeface="Arial" charset="0"/>
              </a:rPr>
              <a:t> </a:t>
            </a:r>
            <a:endParaRPr lang="en-US" sz="2800" dirty="0">
              <a:cs typeface="Arial" charset="0"/>
            </a:endParaRPr>
          </a:p>
          <a:p>
            <a:pPr marL="457200" indent="-457200">
              <a:lnSpc>
                <a:spcPct val="150000"/>
              </a:lnSpc>
              <a:buClr>
                <a:srgbClr val="C00000"/>
              </a:buClr>
              <a:buFont typeface="Wingdings" panose="05000000000000000000" pitchFamily="2" charset="2"/>
              <a:buChar char="q"/>
              <a:defRPr/>
            </a:pPr>
            <a:r>
              <a:rPr lang="tr-TR" altLang="tr-TR" sz="2800" dirty="0"/>
              <a:t>Etik Kurullar </a:t>
            </a:r>
            <a:r>
              <a:rPr lang="tr-TR" altLang="tr-TR" sz="2800" b="1" dirty="0"/>
              <a:t>beyanı </a:t>
            </a:r>
            <a:r>
              <a:rPr lang="tr-TR" altLang="tr-TR" sz="2800" dirty="0"/>
              <a:t>değerlendiren kurullardır</a:t>
            </a:r>
          </a:p>
          <a:p>
            <a:pPr marL="285750" indent="-285750">
              <a:lnSpc>
                <a:spcPct val="150000"/>
              </a:lnSpc>
              <a:spcBef>
                <a:spcPct val="0"/>
              </a:spcBef>
              <a:buClr>
                <a:srgbClr val="C00000"/>
              </a:buClr>
              <a:buFont typeface="Wingdings" panose="05000000000000000000" pitchFamily="2" charset="2"/>
              <a:buChar char="q"/>
              <a:defRPr/>
            </a:pPr>
            <a:r>
              <a:rPr lang="tr-TR" altLang="tr-TR" sz="2800" dirty="0"/>
              <a:t> Yapılan beyanın doğruluğuna ve tüm başvurularda beyana sadık </a:t>
            </a:r>
            <a:r>
              <a:rPr lang="en-US" altLang="tr-TR" sz="2800" dirty="0"/>
              <a:t>   </a:t>
            </a:r>
          </a:p>
          <a:p>
            <a:pPr>
              <a:lnSpc>
                <a:spcPct val="150000"/>
              </a:lnSpc>
              <a:spcBef>
                <a:spcPct val="0"/>
              </a:spcBef>
              <a:buClr>
                <a:srgbClr val="C00000"/>
              </a:buClr>
              <a:defRPr/>
            </a:pPr>
            <a:r>
              <a:rPr lang="en-US" altLang="tr-TR" sz="2800" dirty="0"/>
              <a:t>      </a:t>
            </a:r>
            <a:r>
              <a:rPr lang="tr-TR" altLang="tr-TR" sz="2800" dirty="0"/>
              <a:t>kalmaya dikkat edilmelidir</a:t>
            </a:r>
          </a:p>
        </p:txBody>
      </p:sp>
      <p:sp>
        <p:nvSpPr>
          <p:cNvPr id="5" name="Rectangle 4"/>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SON SÖZ</a:t>
            </a:r>
          </a:p>
        </p:txBody>
      </p:sp>
    </p:spTree>
    <p:extLst>
      <p:ext uri="{BB962C8B-B14F-4D97-AF65-F5344CB8AC3E}">
        <p14:creationId xmlns:p14="http://schemas.microsoft.com/office/powerpoint/2010/main" val="236539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ETİK KURUL İZNİ NEDİR? </a:t>
            </a:r>
          </a:p>
        </p:txBody>
      </p:sp>
      <p:sp>
        <p:nvSpPr>
          <p:cNvPr id="6" name="TextBox 5"/>
          <p:cNvSpPr txBox="1"/>
          <p:nvPr/>
        </p:nvSpPr>
        <p:spPr>
          <a:xfrm>
            <a:off x="847341" y="718399"/>
            <a:ext cx="7006405" cy="5955476"/>
          </a:xfrm>
          <a:prstGeom prst="rect">
            <a:avLst/>
          </a:prstGeom>
          <a:noFill/>
        </p:spPr>
        <p:txBody>
          <a:bodyPr wrap="none" rtlCol="0">
            <a:spAutoFit/>
          </a:bodyPr>
          <a:lstStyle/>
          <a:p>
            <a:pPr marL="342900" indent="-342900">
              <a:lnSpc>
                <a:spcPct val="150000"/>
              </a:lnSpc>
              <a:buClr>
                <a:srgbClr val="C00000"/>
              </a:buClr>
              <a:buFont typeface="Wingdings" panose="05000000000000000000" pitchFamily="2" charset="2"/>
              <a:buChar char="q"/>
            </a:pPr>
            <a:r>
              <a:rPr lang="tr-TR" sz="2200" dirty="0"/>
              <a:t>Bilimsel ve Etik Yönden değerlendirilmesi</a:t>
            </a:r>
          </a:p>
          <a:p>
            <a:pPr marL="342900" indent="-342900">
              <a:lnSpc>
                <a:spcPct val="150000"/>
              </a:lnSpc>
              <a:buClr>
                <a:srgbClr val="C00000"/>
              </a:buClr>
              <a:buFont typeface="Wingdings" panose="05000000000000000000" pitchFamily="2" charset="2"/>
              <a:buChar char="q"/>
            </a:pPr>
            <a:r>
              <a:rPr lang="tr-TR" sz="2200" dirty="0"/>
              <a:t>Araştırmanın tasarımı</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G</a:t>
            </a:r>
            <a:r>
              <a:rPr lang="tr-TR" sz="2200" dirty="0">
                <a:effectLst/>
                <a:ea typeface="Calibri" panose="020F0502020204030204" pitchFamily="34" charset="0"/>
                <a:cs typeface="Times New Roman" panose="02020603050405020304" pitchFamily="18" charset="0"/>
              </a:rPr>
              <a:t>önüllülerin araştırmaya dahil edilme/dışlanma kriterleri</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G</a:t>
            </a:r>
            <a:r>
              <a:rPr lang="tr-TR" sz="2200" dirty="0">
                <a:effectLst/>
                <a:ea typeface="Calibri" panose="020F0502020204030204" pitchFamily="34" charset="0"/>
                <a:cs typeface="Times New Roman" panose="02020603050405020304" pitchFamily="18" charset="0"/>
              </a:rPr>
              <a:t>önüllülerin bilgilendirilmesinde kullanılan yöntem</a:t>
            </a:r>
          </a:p>
          <a:p>
            <a:pPr marL="342900" indent="-342900">
              <a:lnSpc>
                <a:spcPct val="150000"/>
              </a:lnSpc>
              <a:buClr>
                <a:srgbClr val="C00000"/>
              </a:buClr>
              <a:buFont typeface="Wingdings" panose="05000000000000000000" pitchFamily="2" charset="2"/>
              <a:buChar char="q"/>
            </a:pPr>
            <a:r>
              <a:rPr lang="tr-TR" sz="2200" dirty="0">
                <a:effectLst/>
                <a:ea typeface="Calibri" panose="020F0502020204030204" pitchFamily="34" charset="0"/>
                <a:cs typeface="Times New Roman" panose="02020603050405020304" pitchFamily="18" charset="0"/>
              </a:rPr>
              <a:t>Veri analizi</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B</a:t>
            </a:r>
            <a:r>
              <a:rPr lang="tr-TR" sz="2200" dirty="0">
                <a:effectLst/>
                <a:ea typeface="Calibri" panose="020F0502020204030204" pitchFamily="34" charset="0"/>
                <a:cs typeface="Times New Roman" panose="02020603050405020304" pitchFamily="18" charset="0"/>
              </a:rPr>
              <a:t>ütçe</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G</a:t>
            </a:r>
            <a:r>
              <a:rPr lang="tr-TR" sz="2200" dirty="0">
                <a:effectLst/>
                <a:ea typeface="Calibri" panose="020F0502020204030204" pitchFamily="34" charset="0"/>
                <a:cs typeface="Times New Roman" panose="02020603050405020304" pitchFamily="18" charset="0"/>
              </a:rPr>
              <a:t>önüllü haklarının riske atılıp atılmayacağı</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A</a:t>
            </a:r>
            <a:r>
              <a:rPr lang="tr-TR" sz="2200" dirty="0">
                <a:effectLst/>
                <a:ea typeface="Calibri" panose="020F0502020204030204" pitchFamily="34" charset="0"/>
                <a:cs typeface="Times New Roman" panose="02020603050405020304" pitchFamily="18" charset="0"/>
              </a:rPr>
              <a:t>raştırmacıların uygunluğu</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O</a:t>
            </a:r>
            <a:r>
              <a:rPr lang="tr-TR" sz="2200" dirty="0">
                <a:effectLst/>
                <a:ea typeface="Calibri" panose="020F0502020204030204" pitchFamily="34" charset="0"/>
                <a:cs typeface="Times New Roman" panose="02020603050405020304" pitchFamily="18" charset="0"/>
              </a:rPr>
              <a:t>lası çıkar çatışmaları</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A</a:t>
            </a:r>
            <a:r>
              <a:rPr lang="tr-TR" sz="2200" dirty="0">
                <a:effectLst/>
                <a:ea typeface="Calibri" panose="020F0502020204030204" pitchFamily="34" charset="0"/>
                <a:cs typeface="Times New Roman" panose="02020603050405020304" pitchFamily="18" charset="0"/>
              </a:rPr>
              <a:t>raştırma yapılacak yerlerin yeterliliği       </a:t>
            </a:r>
          </a:p>
          <a:p>
            <a:pPr marL="342900" indent="-342900">
              <a:lnSpc>
                <a:spcPct val="150000"/>
              </a:lnSpc>
              <a:buClr>
                <a:srgbClr val="C00000"/>
              </a:buClr>
              <a:buFont typeface="Wingdings" panose="05000000000000000000" pitchFamily="2" charset="2"/>
              <a:buChar char="q"/>
            </a:pPr>
            <a:r>
              <a:rPr lang="tr-TR" sz="2200" dirty="0">
                <a:ea typeface="Calibri" panose="020F0502020204030204" pitchFamily="34" charset="0"/>
                <a:cs typeface="Times New Roman" panose="02020603050405020304" pitchFamily="18" charset="0"/>
              </a:rPr>
              <a:t>İ</a:t>
            </a:r>
            <a:r>
              <a:rPr lang="tr-TR" sz="2200" dirty="0">
                <a:effectLst/>
                <a:ea typeface="Calibri" panose="020F0502020204030204" pitchFamily="34" charset="0"/>
                <a:cs typeface="Times New Roman" panose="02020603050405020304" pitchFamily="18" charset="0"/>
              </a:rPr>
              <a:t>dari izinlerin tamamlanma durum</a:t>
            </a:r>
            <a:endParaRPr lang="tr-TR" sz="2200" dirty="0"/>
          </a:p>
          <a:p>
            <a:endParaRPr lang="tr-TR" dirty="0"/>
          </a:p>
        </p:txBody>
      </p:sp>
      <p:sp>
        <p:nvSpPr>
          <p:cNvPr id="7" name="Right Arrow 6"/>
          <p:cNvSpPr/>
          <p:nvPr/>
        </p:nvSpPr>
        <p:spPr>
          <a:xfrm>
            <a:off x="7323908" y="3020861"/>
            <a:ext cx="809898" cy="661851"/>
          </a:xfrm>
          <a:prstGeom prst="rightArrow">
            <a:avLst/>
          </a:prstGeom>
          <a:solidFill>
            <a:srgbClr val="C0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TextBox 7"/>
          <p:cNvSpPr txBox="1"/>
          <p:nvPr/>
        </p:nvSpPr>
        <p:spPr>
          <a:xfrm>
            <a:off x="8299267" y="3020861"/>
            <a:ext cx="3118931" cy="584775"/>
          </a:xfrm>
          <a:prstGeom prst="rect">
            <a:avLst/>
          </a:prstGeom>
          <a:noFill/>
        </p:spPr>
        <p:txBody>
          <a:bodyPr wrap="none" rtlCol="0">
            <a:spAutoFit/>
          </a:bodyPr>
          <a:lstStyle/>
          <a:p>
            <a:r>
              <a:rPr lang="tr-TR" sz="3200" dirty="0"/>
              <a:t>PROTOKOL ONAYI</a:t>
            </a:r>
          </a:p>
        </p:txBody>
      </p:sp>
      <p:sp>
        <p:nvSpPr>
          <p:cNvPr id="9" name="TextBox 8"/>
          <p:cNvSpPr txBox="1"/>
          <p:nvPr/>
        </p:nvSpPr>
        <p:spPr>
          <a:xfrm>
            <a:off x="6444342" y="4458368"/>
            <a:ext cx="5333319" cy="1754326"/>
          </a:xfrm>
          <a:prstGeom prst="rect">
            <a:avLst/>
          </a:prstGeom>
          <a:noFill/>
        </p:spPr>
        <p:txBody>
          <a:bodyPr wrap="none" rtlCol="0">
            <a:spAutoFit/>
          </a:bodyPr>
          <a:lstStyle/>
          <a:p>
            <a:pPr>
              <a:lnSpc>
                <a:spcPct val="150000"/>
              </a:lnSpc>
            </a:pPr>
            <a:r>
              <a:rPr lang="tr-TR" dirty="0"/>
              <a:t>Tek seferlik izinden ibaret değildir. Süreç içinde </a:t>
            </a:r>
          </a:p>
          <a:p>
            <a:pPr>
              <a:lnSpc>
                <a:spcPct val="150000"/>
              </a:lnSpc>
            </a:pPr>
            <a:r>
              <a:rPr lang="tr-TR" dirty="0"/>
              <a:t>her türlü protokol/araştırıcı/zamanlama değişikliklerini </a:t>
            </a:r>
          </a:p>
          <a:p>
            <a:pPr>
              <a:lnSpc>
                <a:spcPct val="150000"/>
              </a:lnSpc>
            </a:pPr>
            <a:r>
              <a:rPr lang="tr-TR" dirty="0"/>
              <a:t>içeren dinamik bir değerlendirme/izleme/ denetleme </a:t>
            </a:r>
          </a:p>
          <a:p>
            <a:pPr>
              <a:lnSpc>
                <a:spcPct val="150000"/>
              </a:lnSpc>
            </a:pPr>
            <a:r>
              <a:rPr lang="tr-TR" dirty="0"/>
              <a:t>sürecidir</a:t>
            </a:r>
          </a:p>
        </p:txBody>
      </p:sp>
    </p:spTree>
    <p:extLst>
      <p:ext uri="{BB962C8B-B14F-4D97-AF65-F5344CB8AC3E}">
        <p14:creationId xmlns:p14="http://schemas.microsoft.com/office/powerpoint/2010/main" val="1651420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DAYANAK</a:t>
            </a:r>
          </a:p>
        </p:txBody>
      </p:sp>
      <p:sp>
        <p:nvSpPr>
          <p:cNvPr id="6" name="TextBox 5"/>
          <p:cNvSpPr txBox="1"/>
          <p:nvPr/>
        </p:nvSpPr>
        <p:spPr>
          <a:xfrm>
            <a:off x="622407" y="1317811"/>
            <a:ext cx="11076494" cy="3046988"/>
          </a:xfrm>
          <a:prstGeom prst="rect">
            <a:avLst/>
          </a:prstGeom>
          <a:noFill/>
        </p:spPr>
        <p:txBody>
          <a:bodyPr wrap="none" rtlCol="0">
            <a:spAutoFit/>
          </a:bodyPr>
          <a:lstStyle/>
          <a:p>
            <a:pPr>
              <a:lnSpc>
                <a:spcPct val="150000"/>
              </a:lnSpc>
            </a:pPr>
            <a:r>
              <a:rPr lang="tr-TR" sz="3200" dirty="0"/>
              <a:t>Katılımcısı İnsan Olan Araştırmalarda Etik Kurul belgesi alınmalıdır</a:t>
            </a:r>
          </a:p>
          <a:p>
            <a:pPr marL="457200" indent="-457200">
              <a:lnSpc>
                <a:spcPct val="150000"/>
              </a:lnSpc>
              <a:buClr>
                <a:srgbClr val="C00000"/>
              </a:buClr>
              <a:buFont typeface="Wingdings" panose="05000000000000000000" pitchFamily="2" charset="2"/>
              <a:buChar char="q"/>
            </a:pPr>
            <a:r>
              <a:rPr lang="tr-TR" sz="3200" dirty="0"/>
              <a:t>5237 sayılı Türk ceza Kanunu Madde 90</a:t>
            </a:r>
          </a:p>
          <a:p>
            <a:pPr marL="457200" indent="-457200">
              <a:lnSpc>
                <a:spcPct val="150000"/>
              </a:lnSpc>
              <a:buClr>
                <a:srgbClr val="C00000"/>
              </a:buClr>
              <a:buFont typeface="Wingdings" panose="05000000000000000000" pitchFamily="2" charset="2"/>
              <a:buChar char="q"/>
            </a:pPr>
            <a:r>
              <a:rPr lang="tr-TR" sz="3200" dirty="0"/>
              <a:t>3359 Sayılı Sağlık Hizmetleri Kanunu Ek 10. Madde</a:t>
            </a:r>
          </a:p>
          <a:p>
            <a:pPr marL="457200" indent="-457200">
              <a:lnSpc>
                <a:spcPct val="150000"/>
              </a:lnSpc>
              <a:buClr>
                <a:srgbClr val="C00000"/>
              </a:buClr>
              <a:buFont typeface="Wingdings" panose="05000000000000000000" pitchFamily="2" charset="2"/>
              <a:buChar char="q"/>
            </a:pPr>
            <a:r>
              <a:rPr lang="tr-TR" sz="3200" dirty="0"/>
              <a:t>Türkiye’nin taraf olduğu anlaşmalar </a:t>
            </a:r>
          </a:p>
        </p:txBody>
      </p:sp>
      <p:sp>
        <p:nvSpPr>
          <p:cNvPr id="7" name="Rectangle 6"/>
          <p:cNvSpPr/>
          <p:nvPr/>
        </p:nvSpPr>
        <p:spPr>
          <a:xfrm>
            <a:off x="461042" y="4514600"/>
            <a:ext cx="10951027" cy="1047979"/>
          </a:xfrm>
          <a:prstGeom prst="rect">
            <a:avLst/>
          </a:prstGeom>
        </p:spPr>
        <p:txBody>
          <a:bodyPr wrap="square">
            <a:spAutoFit/>
          </a:bodyPr>
          <a:lstStyle/>
          <a:p>
            <a:pPr algn="just">
              <a:lnSpc>
                <a:spcPct val="115000"/>
              </a:lnSpc>
              <a:spcAft>
                <a:spcPts val="1000"/>
              </a:spcAft>
            </a:pPr>
            <a:r>
              <a:rPr lang="tr-TR" dirty="0">
                <a:latin typeface="Calibri" panose="020F0502020204030204" pitchFamily="34" charset="0"/>
                <a:ea typeface="Times New Roman" panose="02020603050405020304" pitchFamily="18" charset="0"/>
                <a:cs typeface="Times New Roman" panose="02020603050405020304" pitchFamily="18" charset="0"/>
              </a:rPr>
              <a:t>2547 sayılı Yüksek Öğretim Kanunu Madde 24, 42 ve 65 dayanak gösterilerek çıkarılan </a:t>
            </a:r>
            <a:r>
              <a:rPr lang="tr-TR"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Yüksek Öğretim Kurulu Bilimsel Araştırma ve Yayın Etiği Yönergesi </a:t>
            </a:r>
            <a:r>
              <a:rPr lang="tr-TR" dirty="0">
                <a:latin typeface="Calibri" panose="020F0502020204030204" pitchFamily="34" charset="0"/>
                <a:ea typeface="Times New Roman" panose="02020603050405020304" pitchFamily="18" charset="0"/>
                <a:cs typeface="Times New Roman" panose="02020603050405020304" pitchFamily="18" charset="0"/>
              </a:rPr>
              <a:t>Madde 4/2 (ç) ve (ı) bendleri ilgli mevzuat hükümlerine uymamayı açık etik ihlal saymaktadır. </a:t>
            </a:r>
          </a:p>
        </p:txBody>
      </p:sp>
      <p:sp>
        <p:nvSpPr>
          <p:cNvPr id="9" name="TextBox 8"/>
          <p:cNvSpPr txBox="1"/>
          <p:nvPr/>
        </p:nvSpPr>
        <p:spPr>
          <a:xfrm>
            <a:off x="4618863" y="5712380"/>
            <a:ext cx="6793206" cy="461665"/>
          </a:xfrm>
          <a:prstGeom prst="rect">
            <a:avLst/>
          </a:prstGeom>
          <a:noFill/>
        </p:spPr>
        <p:txBody>
          <a:bodyPr wrap="none" rtlCol="0">
            <a:spAutoFit/>
          </a:bodyPr>
          <a:lstStyle/>
          <a:p>
            <a:r>
              <a:rPr lang="tr-TR" sz="2400" b="1" dirty="0"/>
              <a:t>Mevzuat</a:t>
            </a:r>
            <a:r>
              <a:rPr lang="tr-TR" sz="2400" dirty="0"/>
              <a:t>:  </a:t>
            </a:r>
            <a:r>
              <a:rPr lang="tr-TR" sz="2400" dirty="0">
                <a:solidFill>
                  <a:srgbClr val="C00000"/>
                </a:solidFill>
              </a:rPr>
              <a:t>Sağlık Bakanlığı İlaç ve Tıbbi Cihaz Kurumu </a:t>
            </a:r>
          </a:p>
        </p:txBody>
      </p:sp>
    </p:spTree>
    <p:extLst>
      <p:ext uri="{BB962C8B-B14F-4D97-AF65-F5344CB8AC3E}">
        <p14:creationId xmlns:p14="http://schemas.microsoft.com/office/powerpoint/2010/main" val="160523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HANGİ ETİK KURULA BAŞ VURMALIYIM</a:t>
            </a:r>
          </a:p>
        </p:txBody>
      </p:sp>
      <p:grpSp>
        <p:nvGrpSpPr>
          <p:cNvPr id="3" name="Grup 2">
            <a:extLst>
              <a:ext uri="{FF2B5EF4-FFF2-40B4-BE49-F238E27FC236}">
                <a16:creationId xmlns:a16="http://schemas.microsoft.com/office/drawing/2014/main" id="{B0E0C678-C97D-4E59-AC6B-FBE4DA468976}"/>
              </a:ext>
            </a:extLst>
          </p:cNvPr>
          <p:cNvGrpSpPr/>
          <p:nvPr/>
        </p:nvGrpSpPr>
        <p:grpSpPr>
          <a:xfrm>
            <a:off x="1114697" y="1075643"/>
            <a:ext cx="10162017" cy="5524906"/>
            <a:chOff x="1114697" y="1075643"/>
            <a:chExt cx="10162017" cy="5524906"/>
          </a:xfrm>
        </p:grpSpPr>
        <p:sp>
          <p:nvSpPr>
            <p:cNvPr id="4" name="Rectangle 3"/>
            <p:cNvSpPr/>
            <p:nvPr/>
          </p:nvSpPr>
          <p:spPr>
            <a:xfrm>
              <a:off x="5984656" y="6231217"/>
              <a:ext cx="184731" cy="369332"/>
            </a:xfrm>
            <a:prstGeom prst="rect">
              <a:avLst/>
            </a:prstGeom>
          </p:spPr>
          <p:txBody>
            <a:bodyPr wrap="none">
              <a:spAutoFit/>
            </a:bodyPr>
            <a:lstStyle/>
            <a:p>
              <a:endParaRPr lang="tr-TR"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1620"/>
            <a:stretch/>
          </p:blipFill>
          <p:spPr>
            <a:xfrm>
              <a:off x="1114697" y="1075643"/>
              <a:ext cx="10014858" cy="4445592"/>
            </a:xfrm>
            <a:prstGeom prst="rect">
              <a:avLst/>
            </a:prstGeom>
          </p:spPr>
        </p:pic>
        <p:sp>
          <p:nvSpPr>
            <p:cNvPr id="11" name="TextBox 10"/>
            <p:cNvSpPr txBox="1"/>
            <p:nvPr/>
          </p:nvSpPr>
          <p:spPr>
            <a:xfrm>
              <a:off x="1239680" y="4920439"/>
              <a:ext cx="3337965" cy="646331"/>
            </a:xfrm>
            <a:prstGeom prst="rect">
              <a:avLst/>
            </a:prstGeom>
            <a:noFill/>
          </p:spPr>
          <p:txBody>
            <a:bodyPr wrap="none" rtlCol="0">
              <a:spAutoFit/>
            </a:bodyPr>
            <a:lstStyle/>
            <a:p>
              <a:pPr algn="ctr"/>
              <a:r>
                <a:rPr lang="tr-TR" b="1" dirty="0">
                  <a:solidFill>
                    <a:srgbClr val="C00000"/>
                  </a:solidFill>
                </a:rPr>
                <a:t>Proje başvurusu yapmadan önce </a:t>
              </a:r>
            </a:p>
            <a:p>
              <a:pPr algn="ctr"/>
              <a:r>
                <a:rPr lang="tr-TR" b="1" dirty="0">
                  <a:solidFill>
                    <a:srgbClr val="C00000"/>
                  </a:solidFill>
                </a:rPr>
                <a:t>Etik Kurula danışın</a:t>
              </a:r>
            </a:p>
          </p:txBody>
        </p:sp>
        <p:sp>
          <p:nvSpPr>
            <p:cNvPr id="13" name="Down Arrow 12"/>
            <p:cNvSpPr/>
            <p:nvPr/>
          </p:nvSpPr>
          <p:spPr>
            <a:xfrm>
              <a:off x="2586446" y="4184936"/>
              <a:ext cx="322217" cy="522514"/>
            </a:xfrm>
            <a:prstGeom prst="downArrow">
              <a:avLst/>
            </a:prstGeom>
            <a:solidFill>
              <a:srgbClr val="C0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TextBox 15"/>
            <p:cNvSpPr txBox="1"/>
            <p:nvPr/>
          </p:nvSpPr>
          <p:spPr>
            <a:xfrm>
              <a:off x="8832455" y="2051174"/>
              <a:ext cx="2444259" cy="646331"/>
            </a:xfrm>
            <a:prstGeom prst="rect">
              <a:avLst/>
            </a:prstGeom>
            <a:noFill/>
          </p:spPr>
          <p:txBody>
            <a:bodyPr wrap="none" rtlCol="0">
              <a:spAutoFit/>
            </a:bodyPr>
            <a:lstStyle/>
            <a:p>
              <a:r>
                <a:rPr lang="tr-TR" b="1" dirty="0">
                  <a:solidFill>
                    <a:srgbClr val="C00000"/>
                  </a:solidFill>
                </a:rPr>
                <a:t>KLİNİK ARAŞTIRMALAR </a:t>
              </a:r>
            </a:p>
            <a:p>
              <a:r>
                <a:rPr lang="tr-TR" b="1" dirty="0">
                  <a:solidFill>
                    <a:srgbClr val="C00000"/>
                  </a:solidFill>
                </a:rPr>
                <a:t>ETİK KURULU</a:t>
              </a:r>
            </a:p>
          </p:txBody>
        </p:sp>
        <p:sp>
          <p:nvSpPr>
            <p:cNvPr id="2" name="Dikdörtgen 1">
              <a:extLst>
                <a:ext uri="{FF2B5EF4-FFF2-40B4-BE49-F238E27FC236}">
                  <a16:creationId xmlns:a16="http://schemas.microsoft.com/office/drawing/2014/main" id="{821F729C-D22E-4FA3-97C2-13314BF529BE}"/>
                </a:ext>
              </a:extLst>
            </p:cNvPr>
            <p:cNvSpPr/>
            <p:nvPr/>
          </p:nvSpPr>
          <p:spPr>
            <a:xfrm>
              <a:off x="9348186" y="3018408"/>
              <a:ext cx="1906352" cy="2618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SAĞLIK BİLİMLERİ ARAŞTIRMA ETİK KURULU</a:t>
              </a:r>
            </a:p>
          </p:txBody>
        </p:sp>
      </p:grpSp>
    </p:spTree>
    <p:extLst>
      <p:ext uri="{BB962C8B-B14F-4D97-AF65-F5344CB8AC3E}">
        <p14:creationId xmlns:p14="http://schemas.microsoft.com/office/powerpoint/2010/main" val="3263124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5190419-5904-4A94-80EE-BAA671A1BD85}"/>
              </a:ext>
            </a:extLst>
          </p:cNvPr>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BAŞVURU NASIL YAPILIR</a:t>
            </a:r>
            <a:endParaRPr lang="tr-TR" sz="2800" dirty="0"/>
          </a:p>
        </p:txBody>
      </p:sp>
      <p:sp>
        <p:nvSpPr>
          <p:cNvPr id="6" name="AutoShape 19">
            <a:extLst>
              <a:ext uri="{FF2B5EF4-FFF2-40B4-BE49-F238E27FC236}">
                <a16:creationId xmlns:a16="http://schemas.microsoft.com/office/drawing/2014/main" id="{46FC9552-7409-4718-86F9-E2EF19BEE725}"/>
              </a:ext>
            </a:extLst>
          </p:cNvPr>
          <p:cNvSpPr>
            <a:spLocks noChangeArrowheads="1"/>
          </p:cNvSpPr>
          <p:nvPr/>
        </p:nvSpPr>
        <p:spPr bwMode="auto">
          <a:xfrm>
            <a:off x="1298385" y="1229072"/>
            <a:ext cx="3390962" cy="1963475"/>
          </a:xfrm>
          <a:prstGeom prst="roundRect">
            <a:avLst>
              <a:gd name="adj" fmla="val 16667"/>
            </a:avLst>
          </a:prstGeom>
          <a:gradFill rotWithShape="1">
            <a:gsLst>
              <a:gs pos="0">
                <a:srgbClr val="FFCCCC"/>
              </a:gs>
              <a:gs pos="100000">
                <a:srgbClr val="FFFFFF"/>
              </a:gs>
            </a:gsLst>
            <a:lin ang="5400000" scaled="1"/>
          </a:gradFill>
          <a:ln w="19050">
            <a:solidFill>
              <a:srgbClr val="006600"/>
            </a:solidFill>
            <a:round/>
            <a:headEnd/>
            <a:tailEnd/>
          </a:ln>
          <a:effectLst>
            <a:outerShdw dist="107763" dir="2700000" algn="ctr" rotWithShape="0">
              <a:schemeClr val="bg2">
                <a:alpha val="50000"/>
              </a:schemeClr>
            </a:outerShdw>
          </a:effectLst>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lnSpc>
                <a:spcPct val="150000"/>
              </a:lnSpc>
              <a:spcBef>
                <a:spcPct val="0"/>
              </a:spcBef>
              <a:buClr>
                <a:srgbClr val="FF0000"/>
              </a:buClr>
              <a:buSzTx/>
              <a:buFontTx/>
              <a:buNone/>
            </a:pPr>
            <a:r>
              <a:rPr lang="en-US" altLang="tr-TR" sz="1800" dirty="0">
                <a:latin typeface="Arial" panose="020B0604020202020204" pitchFamily="34" charset="0"/>
                <a:cs typeface="Arial" panose="020B0604020202020204" pitchFamily="34" charset="0"/>
              </a:rPr>
              <a:t>TÜM ARAŞTIRICILAR </a:t>
            </a:r>
          </a:p>
          <a:p>
            <a:pPr algn="ctr" eaLnBrk="1" hangingPunct="1">
              <a:lnSpc>
                <a:spcPct val="150000"/>
              </a:lnSpc>
              <a:spcBef>
                <a:spcPct val="0"/>
              </a:spcBef>
              <a:buClr>
                <a:srgbClr val="FF0000"/>
              </a:buClr>
              <a:buSzTx/>
              <a:buFontTx/>
              <a:buNone/>
            </a:pPr>
            <a:r>
              <a:rPr lang="en-US" altLang="tr-TR" sz="1800" dirty="0">
                <a:latin typeface="Arial" panose="020B0604020202020204" pitchFamily="34" charset="0"/>
                <a:cs typeface="Arial" panose="020B0604020202020204" pitchFamily="34" charset="0"/>
              </a:rPr>
              <a:t>HACETTEPE KADROSUNDA </a:t>
            </a:r>
          </a:p>
          <a:p>
            <a:pPr algn="ctr" eaLnBrk="1" hangingPunct="1">
              <a:lnSpc>
                <a:spcPct val="150000"/>
              </a:lnSpc>
              <a:spcBef>
                <a:spcPct val="0"/>
              </a:spcBef>
              <a:buClr>
                <a:srgbClr val="FF0000"/>
              </a:buClr>
              <a:buSzTx/>
              <a:buFontTx/>
              <a:buNone/>
            </a:pPr>
            <a:r>
              <a:rPr lang="en-US" altLang="tr-TR" sz="1800" dirty="0">
                <a:latin typeface="Arial" panose="020B0604020202020204" pitchFamily="34" charset="0"/>
                <a:cs typeface="Arial" panose="020B0604020202020204" pitchFamily="34" charset="0"/>
              </a:rPr>
              <a:t>E-IMZALAR MEVCUT</a:t>
            </a:r>
            <a:endParaRPr lang="tr-TR" altLang="tr-TR" sz="1800" dirty="0">
              <a:latin typeface="Arial" panose="020B0604020202020204" pitchFamily="34" charset="0"/>
              <a:cs typeface="Arial" panose="020B0604020202020204" pitchFamily="34" charset="0"/>
            </a:endParaRPr>
          </a:p>
        </p:txBody>
      </p:sp>
      <p:sp>
        <p:nvSpPr>
          <p:cNvPr id="7" name="Metin kutusu 6">
            <a:extLst>
              <a:ext uri="{FF2B5EF4-FFF2-40B4-BE49-F238E27FC236}">
                <a16:creationId xmlns:a16="http://schemas.microsoft.com/office/drawing/2014/main" id="{5BAFCFAF-0D9C-4DFC-BE3F-1CB9FF1DF11C}"/>
              </a:ext>
            </a:extLst>
          </p:cNvPr>
          <p:cNvSpPr txBox="1"/>
          <p:nvPr/>
        </p:nvSpPr>
        <p:spPr>
          <a:xfrm>
            <a:off x="4924215" y="799505"/>
            <a:ext cx="1862176" cy="461665"/>
          </a:xfrm>
          <a:prstGeom prst="rect">
            <a:avLst/>
          </a:prstGeom>
          <a:noFill/>
        </p:spPr>
        <p:txBody>
          <a:bodyPr wrap="none" rtlCol="0">
            <a:spAutoFit/>
          </a:bodyPr>
          <a:lstStyle/>
          <a:p>
            <a:r>
              <a:rPr lang="en-US" sz="2400" dirty="0"/>
              <a:t>DİJİTAL ARŞİV</a:t>
            </a:r>
          </a:p>
        </p:txBody>
      </p:sp>
      <p:sp>
        <p:nvSpPr>
          <p:cNvPr id="8" name="Ok: Aşağı 7">
            <a:extLst>
              <a:ext uri="{FF2B5EF4-FFF2-40B4-BE49-F238E27FC236}">
                <a16:creationId xmlns:a16="http://schemas.microsoft.com/office/drawing/2014/main" id="{C69035B2-7946-462C-B06E-253E45E1B6F8}"/>
              </a:ext>
            </a:extLst>
          </p:cNvPr>
          <p:cNvSpPr/>
          <p:nvPr/>
        </p:nvSpPr>
        <p:spPr>
          <a:xfrm>
            <a:off x="2667485" y="3384662"/>
            <a:ext cx="470516" cy="574766"/>
          </a:xfrm>
          <a:prstGeom prst="downArrow">
            <a:avLst/>
          </a:prstGeom>
          <a:solidFill>
            <a:srgbClr val="C0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etin kutusu 8">
            <a:extLst>
              <a:ext uri="{FF2B5EF4-FFF2-40B4-BE49-F238E27FC236}">
                <a16:creationId xmlns:a16="http://schemas.microsoft.com/office/drawing/2014/main" id="{97E02BD2-021F-446A-8461-A5DD34CAEF2E}"/>
              </a:ext>
            </a:extLst>
          </p:cNvPr>
          <p:cNvSpPr txBox="1"/>
          <p:nvPr/>
        </p:nvSpPr>
        <p:spPr>
          <a:xfrm>
            <a:off x="1110017" y="4190260"/>
            <a:ext cx="3767698" cy="461665"/>
          </a:xfrm>
          <a:prstGeom prst="rect">
            <a:avLst/>
          </a:prstGeom>
          <a:noFill/>
        </p:spPr>
        <p:txBody>
          <a:bodyPr wrap="none" rtlCol="0">
            <a:spAutoFit/>
          </a:bodyPr>
          <a:lstStyle/>
          <a:p>
            <a:r>
              <a:rPr lang="en-US" sz="2400" dirty="0" err="1"/>
              <a:t>Hacettepe</a:t>
            </a:r>
            <a:r>
              <a:rPr lang="en-US" sz="2400" dirty="0"/>
              <a:t> </a:t>
            </a:r>
            <a:r>
              <a:rPr lang="en-US" sz="2400" dirty="0" err="1"/>
              <a:t>ebys</a:t>
            </a:r>
            <a:r>
              <a:rPr lang="en-US" sz="2400" dirty="0"/>
              <a:t> </a:t>
            </a:r>
            <a:r>
              <a:rPr lang="en-US" sz="2400" dirty="0" err="1"/>
              <a:t>sisteminden</a:t>
            </a:r>
            <a:r>
              <a:rPr lang="en-US" sz="2400" dirty="0"/>
              <a:t> </a:t>
            </a:r>
          </a:p>
        </p:txBody>
      </p:sp>
      <p:sp>
        <p:nvSpPr>
          <p:cNvPr id="10" name="AutoShape 19">
            <a:extLst>
              <a:ext uri="{FF2B5EF4-FFF2-40B4-BE49-F238E27FC236}">
                <a16:creationId xmlns:a16="http://schemas.microsoft.com/office/drawing/2014/main" id="{1586B51D-F85A-4DF3-8A95-9542F10669DE}"/>
              </a:ext>
            </a:extLst>
          </p:cNvPr>
          <p:cNvSpPr>
            <a:spLocks noChangeArrowheads="1"/>
          </p:cNvSpPr>
          <p:nvPr/>
        </p:nvSpPr>
        <p:spPr bwMode="auto">
          <a:xfrm>
            <a:off x="7157190" y="1229072"/>
            <a:ext cx="3390962" cy="1899280"/>
          </a:xfrm>
          <a:prstGeom prst="roundRect">
            <a:avLst>
              <a:gd name="adj" fmla="val 16667"/>
            </a:avLst>
          </a:prstGeom>
          <a:gradFill rotWithShape="1">
            <a:gsLst>
              <a:gs pos="0">
                <a:srgbClr val="FFCCCC"/>
              </a:gs>
              <a:gs pos="100000">
                <a:srgbClr val="FFFFFF"/>
              </a:gs>
            </a:gsLst>
            <a:lin ang="5400000" scaled="1"/>
          </a:gradFill>
          <a:ln w="19050">
            <a:solidFill>
              <a:srgbClr val="006600"/>
            </a:solidFill>
            <a:round/>
            <a:headEnd/>
            <a:tailEnd/>
          </a:ln>
          <a:effectLst>
            <a:outerShdw dist="107763" dir="2700000" algn="ctr" rotWithShape="0">
              <a:schemeClr val="bg2">
                <a:alpha val="50000"/>
              </a:schemeClr>
            </a:outerShdw>
          </a:effectLst>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eaLnBrk="1" hangingPunct="1">
              <a:lnSpc>
                <a:spcPct val="150000"/>
              </a:lnSpc>
              <a:spcBef>
                <a:spcPct val="0"/>
              </a:spcBef>
              <a:buClr>
                <a:srgbClr val="FF0000"/>
              </a:buClr>
              <a:buSzTx/>
              <a:buFontTx/>
              <a:buNone/>
            </a:pPr>
            <a:r>
              <a:rPr lang="en-US" altLang="tr-TR" sz="1800" dirty="0">
                <a:latin typeface="Arial" panose="020B0604020202020204" pitchFamily="34" charset="0"/>
                <a:cs typeface="Arial" panose="020B0604020202020204" pitchFamily="34" charset="0"/>
              </a:rPr>
              <a:t>HACETTEPE DIŞINDAN </a:t>
            </a:r>
          </a:p>
          <a:p>
            <a:pPr algn="ctr" eaLnBrk="1" hangingPunct="1">
              <a:lnSpc>
                <a:spcPct val="150000"/>
              </a:lnSpc>
              <a:spcBef>
                <a:spcPct val="0"/>
              </a:spcBef>
              <a:buClr>
                <a:srgbClr val="FF0000"/>
              </a:buClr>
              <a:buSzTx/>
              <a:buFontTx/>
              <a:buNone/>
            </a:pPr>
            <a:r>
              <a:rPr lang="en-US" altLang="tr-TR" sz="1800" dirty="0">
                <a:latin typeface="Arial" panose="020B0604020202020204" pitchFamily="34" charset="0"/>
                <a:cs typeface="Arial" panose="020B0604020202020204" pitchFamily="34" charset="0"/>
              </a:rPr>
              <a:t>ARAŞTIRICI VAR</a:t>
            </a:r>
          </a:p>
          <a:p>
            <a:pPr algn="ctr" eaLnBrk="1" hangingPunct="1">
              <a:lnSpc>
                <a:spcPct val="150000"/>
              </a:lnSpc>
              <a:spcBef>
                <a:spcPct val="0"/>
              </a:spcBef>
              <a:buClr>
                <a:srgbClr val="FF0000"/>
              </a:buClr>
              <a:buSzTx/>
              <a:buFontTx/>
              <a:buNone/>
            </a:pPr>
            <a:r>
              <a:rPr lang="en-US" altLang="tr-TR" sz="1800" dirty="0">
                <a:latin typeface="Arial" panose="020B0604020202020204" pitchFamily="34" charset="0"/>
                <a:cs typeface="Arial" panose="020B0604020202020204" pitchFamily="34" charset="0"/>
              </a:rPr>
              <a:t>E- İMZALAR EKSİK </a:t>
            </a:r>
            <a:endParaRPr lang="tr-TR" altLang="tr-TR" sz="1800" dirty="0">
              <a:latin typeface="Arial" panose="020B0604020202020204" pitchFamily="34" charset="0"/>
              <a:cs typeface="Arial" panose="020B0604020202020204" pitchFamily="34" charset="0"/>
            </a:endParaRPr>
          </a:p>
        </p:txBody>
      </p:sp>
      <p:sp>
        <p:nvSpPr>
          <p:cNvPr id="11" name="Metin kutusu 10">
            <a:extLst>
              <a:ext uri="{FF2B5EF4-FFF2-40B4-BE49-F238E27FC236}">
                <a16:creationId xmlns:a16="http://schemas.microsoft.com/office/drawing/2014/main" id="{45F0CBA5-ECAB-4714-8BF0-80544C60DF1A}"/>
              </a:ext>
            </a:extLst>
          </p:cNvPr>
          <p:cNvSpPr txBox="1"/>
          <p:nvPr/>
        </p:nvSpPr>
        <p:spPr>
          <a:xfrm>
            <a:off x="983789" y="4817960"/>
            <a:ext cx="5707012" cy="1323439"/>
          </a:xfrm>
          <a:prstGeom prst="rect">
            <a:avLst/>
          </a:prstGeom>
          <a:noFill/>
        </p:spPr>
        <p:txBody>
          <a:bodyPr wrap="none" rtlCol="0">
            <a:spAutoFit/>
          </a:bodyPr>
          <a:lstStyle/>
          <a:p>
            <a:r>
              <a:rPr lang="en-US" sz="2000" dirty="0" err="1"/>
              <a:t>Başvuru</a:t>
            </a:r>
            <a:r>
              <a:rPr lang="en-US" sz="2000" dirty="0"/>
              <a:t> </a:t>
            </a:r>
            <a:r>
              <a:rPr lang="en-US" sz="2000" dirty="0" err="1"/>
              <a:t>dökümanı</a:t>
            </a:r>
            <a:r>
              <a:rPr lang="en-US" sz="2000" dirty="0"/>
              <a:t> –</a:t>
            </a:r>
            <a:r>
              <a:rPr lang="en-US" sz="2000" dirty="0" err="1">
                <a:solidFill>
                  <a:srgbClr val="FF0000"/>
                </a:solidFill>
              </a:rPr>
              <a:t>sistemde</a:t>
            </a:r>
            <a:r>
              <a:rPr lang="en-US" sz="2000" dirty="0">
                <a:solidFill>
                  <a:srgbClr val="FF0000"/>
                </a:solidFill>
              </a:rPr>
              <a:t> </a:t>
            </a:r>
            <a:r>
              <a:rPr lang="en-US" sz="2000" dirty="0" err="1">
                <a:solidFill>
                  <a:srgbClr val="FF0000"/>
                </a:solidFill>
              </a:rPr>
              <a:t>kuruma</a:t>
            </a:r>
            <a:r>
              <a:rPr lang="en-US" sz="2000" dirty="0">
                <a:solidFill>
                  <a:srgbClr val="FF0000"/>
                </a:solidFill>
              </a:rPr>
              <a:t> </a:t>
            </a:r>
            <a:r>
              <a:rPr lang="en-US" sz="2000" dirty="0" err="1">
                <a:solidFill>
                  <a:srgbClr val="FF0000"/>
                </a:solidFill>
              </a:rPr>
              <a:t>ait</a:t>
            </a:r>
            <a:r>
              <a:rPr lang="en-US" sz="2000" dirty="0">
                <a:solidFill>
                  <a:srgbClr val="FF0000"/>
                </a:solidFill>
              </a:rPr>
              <a:t> </a:t>
            </a:r>
            <a:r>
              <a:rPr lang="en-US" sz="2000" dirty="0" err="1">
                <a:solidFill>
                  <a:srgbClr val="FF0000"/>
                </a:solidFill>
              </a:rPr>
              <a:t>şablonu</a:t>
            </a:r>
            <a:r>
              <a:rPr lang="en-US" sz="2000" dirty="0">
                <a:solidFill>
                  <a:srgbClr val="FF0000"/>
                </a:solidFill>
              </a:rPr>
              <a:t> </a:t>
            </a:r>
            <a:r>
              <a:rPr lang="en-US" sz="2000" dirty="0" err="1">
                <a:solidFill>
                  <a:srgbClr val="FF0000"/>
                </a:solidFill>
              </a:rPr>
              <a:t>seç</a:t>
            </a:r>
            <a:endParaRPr lang="en-US" sz="2000" dirty="0">
              <a:solidFill>
                <a:srgbClr val="FF0000"/>
              </a:solidFill>
            </a:endParaRPr>
          </a:p>
          <a:p>
            <a:r>
              <a:rPr lang="en-US" sz="2000" dirty="0"/>
              <a:t>FORM -1 (</a:t>
            </a:r>
            <a:r>
              <a:rPr lang="en-US" sz="2000" dirty="0" err="1"/>
              <a:t>Protokol</a:t>
            </a:r>
            <a:r>
              <a:rPr lang="en-US" sz="2000" dirty="0"/>
              <a:t>) </a:t>
            </a:r>
          </a:p>
          <a:p>
            <a:r>
              <a:rPr lang="en-US" sz="2000" dirty="0"/>
              <a:t>FORM-2 (</a:t>
            </a:r>
            <a:r>
              <a:rPr lang="en-US" sz="2000" dirty="0" err="1"/>
              <a:t>İmzalar</a:t>
            </a:r>
            <a:r>
              <a:rPr lang="en-US" sz="2000" dirty="0"/>
              <a:t> ve </a:t>
            </a:r>
            <a:r>
              <a:rPr lang="en-US" sz="2000" dirty="0" err="1"/>
              <a:t>imzalı</a:t>
            </a:r>
            <a:r>
              <a:rPr lang="en-US" sz="2000" dirty="0"/>
              <a:t> </a:t>
            </a:r>
            <a:r>
              <a:rPr lang="en-US" sz="2000" dirty="0" err="1"/>
              <a:t>bütçe</a:t>
            </a:r>
            <a:r>
              <a:rPr lang="en-US" sz="2000" dirty="0"/>
              <a:t>)</a:t>
            </a:r>
          </a:p>
          <a:p>
            <a:r>
              <a:rPr lang="en-US" sz="2000" dirty="0" err="1"/>
              <a:t>Tüm</a:t>
            </a:r>
            <a:r>
              <a:rPr lang="en-US" sz="2000" dirty="0"/>
              <a:t> </a:t>
            </a:r>
            <a:r>
              <a:rPr lang="en-US" sz="2000" dirty="0" err="1"/>
              <a:t>araştırıcılar</a:t>
            </a:r>
            <a:r>
              <a:rPr lang="en-US" sz="2000" dirty="0"/>
              <a:t> e- </a:t>
            </a:r>
            <a:r>
              <a:rPr lang="en-US" sz="2000" dirty="0" err="1"/>
              <a:t>imza</a:t>
            </a:r>
            <a:endParaRPr lang="en-US" dirty="0"/>
          </a:p>
        </p:txBody>
      </p:sp>
      <p:sp>
        <p:nvSpPr>
          <p:cNvPr id="13" name="Ok: Aşağı 12">
            <a:extLst>
              <a:ext uri="{FF2B5EF4-FFF2-40B4-BE49-F238E27FC236}">
                <a16:creationId xmlns:a16="http://schemas.microsoft.com/office/drawing/2014/main" id="{08EA0851-1120-463F-96C8-00EE86741223}"/>
              </a:ext>
            </a:extLst>
          </p:cNvPr>
          <p:cNvSpPr/>
          <p:nvPr/>
        </p:nvSpPr>
        <p:spPr>
          <a:xfrm>
            <a:off x="8715067" y="3384662"/>
            <a:ext cx="470516" cy="574766"/>
          </a:xfrm>
          <a:prstGeom prst="downArrow">
            <a:avLst/>
          </a:prstGeom>
          <a:solidFill>
            <a:srgbClr val="C0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etin kutusu 13">
            <a:extLst>
              <a:ext uri="{FF2B5EF4-FFF2-40B4-BE49-F238E27FC236}">
                <a16:creationId xmlns:a16="http://schemas.microsoft.com/office/drawing/2014/main" id="{30A0531D-D43D-422D-8606-47D91A4795C5}"/>
              </a:ext>
            </a:extLst>
          </p:cNvPr>
          <p:cNvSpPr txBox="1"/>
          <p:nvPr/>
        </p:nvSpPr>
        <p:spPr>
          <a:xfrm>
            <a:off x="7319950" y="4573139"/>
            <a:ext cx="4219168" cy="1631216"/>
          </a:xfrm>
          <a:prstGeom prst="rect">
            <a:avLst/>
          </a:prstGeom>
          <a:noFill/>
        </p:spPr>
        <p:txBody>
          <a:bodyPr wrap="none" rtlCol="0">
            <a:spAutoFit/>
          </a:bodyPr>
          <a:lstStyle/>
          <a:p>
            <a:r>
              <a:rPr lang="en-US" sz="2000" dirty="0" err="1"/>
              <a:t>Başvuru</a:t>
            </a:r>
            <a:r>
              <a:rPr lang="en-US" sz="2000" dirty="0"/>
              <a:t> </a:t>
            </a:r>
            <a:r>
              <a:rPr lang="en-US" sz="2000" dirty="0" err="1"/>
              <a:t>Dilekçesi</a:t>
            </a:r>
            <a:r>
              <a:rPr lang="en-US" sz="2000" dirty="0"/>
              <a:t> </a:t>
            </a:r>
          </a:p>
          <a:p>
            <a:r>
              <a:rPr lang="en-US" sz="2000" dirty="0"/>
              <a:t>FORM -1 (</a:t>
            </a:r>
            <a:r>
              <a:rPr lang="en-US" sz="2000" dirty="0" err="1"/>
              <a:t>Protokol</a:t>
            </a:r>
            <a:r>
              <a:rPr lang="en-US" sz="2000" dirty="0"/>
              <a:t>) </a:t>
            </a:r>
          </a:p>
          <a:p>
            <a:r>
              <a:rPr lang="en-US" sz="2000" dirty="0"/>
              <a:t>FORM-2 (</a:t>
            </a:r>
            <a:r>
              <a:rPr lang="en-US" sz="2000" dirty="0" err="1"/>
              <a:t>İmzalar</a:t>
            </a:r>
            <a:r>
              <a:rPr lang="en-US" sz="2000" dirty="0"/>
              <a:t> ve </a:t>
            </a:r>
            <a:r>
              <a:rPr lang="en-US" sz="2000" dirty="0" err="1"/>
              <a:t>imzalı</a:t>
            </a:r>
            <a:r>
              <a:rPr lang="en-US" sz="2000" dirty="0"/>
              <a:t> </a:t>
            </a:r>
            <a:r>
              <a:rPr lang="en-US" sz="2000" dirty="0" err="1"/>
              <a:t>bütçe</a:t>
            </a:r>
            <a:r>
              <a:rPr lang="en-US" sz="2000" dirty="0"/>
              <a:t>) </a:t>
            </a:r>
          </a:p>
          <a:p>
            <a:r>
              <a:rPr lang="en-US" sz="2000" dirty="0" err="1"/>
              <a:t>Üst</a:t>
            </a:r>
            <a:r>
              <a:rPr lang="en-US" sz="2000" dirty="0"/>
              <a:t> </a:t>
            </a:r>
            <a:r>
              <a:rPr lang="en-US" sz="2000" dirty="0" err="1"/>
              <a:t>yazı</a:t>
            </a:r>
            <a:r>
              <a:rPr lang="en-US" sz="2000" dirty="0"/>
              <a:t> </a:t>
            </a:r>
            <a:r>
              <a:rPr lang="en-US" sz="2000" dirty="0" err="1"/>
              <a:t>ile</a:t>
            </a:r>
            <a:r>
              <a:rPr lang="en-US" sz="2000" dirty="0"/>
              <a:t> </a:t>
            </a:r>
            <a:r>
              <a:rPr lang="en-US" sz="2000" dirty="0" err="1"/>
              <a:t>kendi</a:t>
            </a:r>
            <a:r>
              <a:rPr lang="en-US" sz="2000" dirty="0"/>
              <a:t> </a:t>
            </a:r>
            <a:r>
              <a:rPr lang="en-US" sz="2000" dirty="0" err="1"/>
              <a:t>biriminden</a:t>
            </a:r>
            <a:r>
              <a:rPr lang="en-US" sz="2000" dirty="0"/>
              <a:t> KEP </a:t>
            </a:r>
            <a:r>
              <a:rPr lang="en-US" sz="2000" dirty="0" err="1"/>
              <a:t>iletisi</a:t>
            </a:r>
            <a:endParaRPr lang="en-US" sz="2000" dirty="0"/>
          </a:p>
          <a:p>
            <a:r>
              <a:rPr lang="en-US" sz="2000" dirty="0" err="1"/>
              <a:t>Tüm</a:t>
            </a:r>
            <a:r>
              <a:rPr lang="en-US" sz="2000" dirty="0"/>
              <a:t> </a:t>
            </a:r>
            <a:r>
              <a:rPr lang="en-US" sz="2000" dirty="0" err="1"/>
              <a:t>araştırıcılar</a:t>
            </a:r>
            <a:r>
              <a:rPr lang="en-US" sz="2000" dirty="0"/>
              <a:t> </a:t>
            </a:r>
            <a:r>
              <a:rPr lang="en-US" sz="2000" dirty="0" err="1"/>
              <a:t>ıslak</a:t>
            </a:r>
            <a:r>
              <a:rPr lang="en-US" sz="2000" dirty="0"/>
              <a:t> </a:t>
            </a:r>
            <a:r>
              <a:rPr lang="en-US" sz="2000" dirty="0" err="1"/>
              <a:t>imza</a:t>
            </a:r>
            <a:endParaRPr lang="en-US" sz="2000" dirty="0"/>
          </a:p>
        </p:txBody>
      </p:sp>
      <p:sp>
        <p:nvSpPr>
          <p:cNvPr id="15" name="Metin kutusu 14">
            <a:extLst>
              <a:ext uri="{FF2B5EF4-FFF2-40B4-BE49-F238E27FC236}">
                <a16:creationId xmlns:a16="http://schemas.microsoft.com/office/drawing/2014/main" id="{7B3DDF6F-7E9D-4272-B9CE-EAEA67DCBA8A}"/>
              </a:ext>
            </a:extLst>
          </p:cNvPr>
          <p:cNvSpPr txBox="1"/>
          <p:nvPr/>
        </p:nvSpPr>
        <p:spPr>
          <a:xfrm>
            <a:off x="7738113" y="4048204"/>
            <a:ext cx="2744406" cy="461665"/>
          </a:xfrm>
          <a:prstGeom prst="rect">
            <a:avLst/>
          </a:prstGeom>
          <a:noFill/>
        </p:spPr>
        <p:txBody>
          <a:bodyPr wrap="none" rtlCol="0">
            <a:spAutoFit/>
          </a:bodyPr>
          <a:lstStyle/>
          <a:p>
            <a:r>
              <a:rPr lang="en-US" sz="2400" dirty="0"/>
              <a:t>SBAK – WEB SAYFASI</a:t>
            </a:r>
          </a:p>
        </p:txBody>
      </p:sp>
    </p:spTree>
    <p:extLst>
      <p:ext uri="{BB962C8B-B14F-4D97-AF65-F5344CB8AC3E}">
        <p14:creationId xmlns:p14="http://schemas.microsoft.com/office/powerpoint/2010/main" val="236444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BAŞVURU DÖKÜMANI </a:t>
            </a:r>
            <a:endParaRPr lang="tr-TR" sz="2800" dirty="0"/>
          </a:p>
        </p:txBody>
      </p:sp>
      <p:grpSp>
        <p:nvGrpSpPr>
          <p:cNvPr id="9" name="Grup 8">
            <a:extLst>
              <a:ext uri="{FF2B5EF4-FFF2-40B4-BE49-F238E27FC236}">
                <a16:creationId xmlns:a16="http://schemas.microsoft.com/office/drawing/2014/main" id="{B9DD751E-DD8F-42EB-BEC3-25C7D6649871}"/>
              </a:ext>
            </a:extLst>
          </p:cNvPr>
          <p:cNvGrpSpPr/>
          <p:nvPr/>
        </p:nvGrpSpPr>
        <p:grpSpPr>
          <a:xfrm>
            <a:off x="523283" y="718067"/>
            <a:ext cx="11324260" cy="5823701"/>
            <a:chOff x="523283" y="718067"/>
            <a:chExt cx="11324260" cy="5823701"/>
          </a:xfrm>
        </p:grpSpPr>
        <p:pic>
          <p:nvPicPr>
            <p:cNvPr id="5" name="Resim 4">
              <a:extLst>
                <a:ext uri="{FF2B5EF4-FFF2-40B4-BE49-F238E27FC236}">
                  <a16:creationId xmlns:a16="http://schemas.microsoft.com/office/drawing/2014/main" id="{863CD391-2E71-417B-80C1-99E6F1D1EC70}"/>
                </a:ext>
              </a:extLst>
            </p:cNvPr>
            <p:cNvPicPr>
              <a:picLocks noChangeAspect="1"/>
            </p:cNvPicPr>
            <p:nvPr/>
          </p:nvPicPr>
          <p:blipFill>
            <a:blip r:embed="rId2"/>
            <a:stretch>
              <a:fillRect/>
            </a:stretch>
          </p:blipFill>
          <p:spPr>
            <a:xfrm>
              <a:off x="523283" y="718067"/>
              <a:ext cx="4783755" cy="5823701"/>
            </a:xfrm>
            <a:prstGeom prst="rect">
              <a:avLst/>
            </a:prstGeom>
          </p:spPr>
        </p:pic>
        <p:sp>
          <p:nvSpPr>
            <p:cNvPr id="8" name="Metin kutusu 7">
              <a:extLst>
                <a:ext uri="{FF2B5EF4-FFF2-40B4-BE49-F238E27FC236}">
                  <a16:creationId xmlns:a16="http://schemas.microsoft.com/office/drawing/2014/main" id="{BFBD7773-6A84-42B5-844A-BC0B5F6B5140}"/>
                </a:ext>
              </a:extLst>
            </p:cNvPr>
            <p:cNvSpPr txBox="1"/>
            <p:nvPr/>
          </p:nvSpPr>
          <p:spPr>
            <a:xfrm>
              <a:off x="5471630" y="2012964"/>
              <a:ext cx="6375913" cy="2585323"/>
            </a:xfrm>
            <a:prstGeom prst="rect">
              <a:avLst/>
            </a:prstGeom>
            <a:noFill/>
          </p:spPr>
          <p:txBody>
            <a:bodyPr wrap="none" rtlCol="0">
              <a:spAutoFit/>
            </a:bodyPr>
            <a:lstStyle/>
            <a:p>
              <a:pPr marL="457200" indent="-457200">
                <a:buClr>
                  <a:srgbClr val="C00000"/>
                </a:buClr>
                <a:buFont typeface="Wingdings" panose="05000000000000000000" pitchFamily="2" charset="2"/>
                <a:buChar char="q"/>
              </a:pPr>
              <a:r>
                <a:rPr lang="en-US" sz="2400" dirty="0"/>
                <a:t>EBYS SİSTEMİNDEN ŞABLONU SEÇ</a:t>
              </a:r>
            </a:p>
            <a:p>
              <a:pPr>
                <a:buClr>
                  <a:srgbClr val="C00000"/>
                </a:buClr>
              </a:pPr>
              <a:r>
                <a:rPr lang="en-US" sz="2400" dirty="0">
                  <a:solidFill>
                    <a:srgbClr val="C00000"/>
                  </a:solidFill>
                </a:rPr>
                <a:t>       </a:t>
              </a:r>
              <a:r>
                <a:rPr lang="en-US" sz="2400" dirty="0" err="1">
                  <a:solidFill>
                    <a:srgbClr val="C00000"/>
                  </a:solidFill>
                </a:rPr>
                <a:t>Sağlık</a:t>
              </a:r>
              <a:r>
                <a:rPr lang="en-US" sz="2400" dirty="0">
                  <a:solidFill>
                    <a:srgbClr val="C00000"/>
                  </a:solidFill>
                </a:rPr>
                <a:t> </a:t>
              </a:r>
              <a:r>
                <a:rPr lang="en-US" sz="2400" dirty="0" err="1">
                  <a:solidFill>
                    <a:srgbClr val="C00000"/>
                  </a:solidFill>
                </a:rPr>
                <a:t>Bilimleri</a:t>
              </a:r>
              <a:r>
                <a:rPr lang="en-US" sz="2400" dirty="0">
                  <a:solidFill>
                    <a:srgbClr val="C00000"/>
                  </a:solidFill>
                </a:rPr>
                <a:t> </a:t>
              </a:r>
              <a:r>
                <a:rPr lang="en-US" sz="2400" dirty="0" err="1">
                  <a:solidFill>
                    <a:srgbClr val="C00000"/>
                  </a:solidFill>
                </a:rPr>
                <a:t>Araştırma</a:t>
              </a:r>
              <a:r>
                <a:rPr lang="en-US" sz="2400" dirty="0">
                  <a:solidFill>
                    <a:srgbClr val="C00000"/>
                  </a:solidFill>
                </a:rPr>
                <a:t> </a:t>
              </a:r>
              <a:r>
                <a:rPr lang="en-US" sz="2400" dirty="0" err="1">
                  <a:solidFill>
                    <a:srgbClr val="C00000"/>
                  </a:solidFill>
                </a:rPr>
                <a:t>Etik</a:t>
              </a:r>
              <a:r>
                <a:rPr lang="en-US" sz="2400" dirty="0">
                  <a:solidFill>
                    <a:srgbClr val="C00000"/>
                  </a:solidFill>
                </a:rPr>
                <a:t> </a:t>
              </a:r>
              <a:r>
                <a:rPr lang="en-US" sz="2400" dirty="0" err="1">
                  <a:solidFill>
                    <a:srgbClr val="C00000"/>
                  </a:solidFill>
                </a:rPr>
                <a:t>Kurulu</a:t>
              </a:r>
              <a:endParaRPr lang="en-US" sz="2400" dirty="0">
                <a:solidFill>
                  <a:srgbClr val="C00000"/>
                </a:solidFill>
              </a:endParaRPr>
            </a:p>
            <a:p>
              <a:pPr marL="457200" indent="-457200">
                <a:buClr>
                  <a:srgbClr val="C00000"/>
                </a:buClr>
                <a:buFont typeface="Wingdings" panose="05000000000000000000" pitchFamily="2" charset="2"/>
                <a:buChar char="q"/>
              </a:pPr>
              <a:endParaRPr lang="en-US" sz="2400" dirty="0"/>
            </a:p>
            <a:p>
              <a:pPr marL="457200" indent="-457200">
                <a:buClr>
                  <a:srgbClr val="C00000"/>
                </a:buClr>
                <a:buFont typeface="Wingdings" panose="05000000000000000000" pitchFamily="2" charset="2"/>
                <a:buChar char="q"/>
              </a:pPr>
              <a:r>
                <a:rPr lang="en-US" sz="2400" dirty="0"/>
                <a:t>BİREYSEL ARAŞTIRMA /UZMANLIK TEZİ BELİRT</a:t>
              </a:r>
            </a:p>
            <a:p>
              <a:pPr marL="457200" indent="-457200">
                <a:buClr>
                  <a:srgbClr val="C00000"/>
                </a:buClr>
                <a:buFont typeface="Wingdings" panose="05000000000000000000" pitchFamily="2" charset="2"/>
                <a:buChar char="q"/>
              </a:pPr>
              <a:endParaRPr lang="en-US" sz="2400" dirty="0"/>
            </a:p>
            <a:p>
              <a:pPr marL="457200" indent="-457200">
                <a:buClr>
                  <a:srgbClr val="C00000"/>
                </a:buClr>
                <a:buFont typeface="Wingdings" panose="05000000000000000000" pitchFamily="2" charset="2"/>
                <a:buChar char="q"/>
              </a:pPr>
              <a:r>
                <a:rPr lang="en-US" sz="2400" dirty="0"/>
                <a:t>KİMİN UZMANLIK TEZİ OLDUĞUNU YAZ</a:t>
              </a:r>
              <a:endParaRPr lang="en-US" dirty="0"/>
            </a:p>
            <a:p>
              <a:endParaRPr lang="en-US" dirty="0"/>
            </a:p>
          </p:txBody>
        </p:sp>
      </p:grpSp>
    </p:spTree>
    <p:extLst>
      <p:ext uri="{BB962C8B-B14F-4D97-AF65-F5344CB8AC3E}">
        <p14:creationId xmlns:p14="http://schemas.microsoft.com/office/powerpoint/2010/main" val="1789938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348"/>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FORM 1 – PROTOKOL  -------- </a:t>
            </a:r>
            <a:r>
              <a:rPr lang="en-US" sz="2800" dirty="0" err="1"/>
              <a:t>Taranabilir</a:t>
            </a:r>
            <a:r>
              <a:rPr lang="en-US" sz="2800" dirty="0"/>
              <a:t> pdf olarak  </a:t>
            </a:r>
            <a:endParaRPr lang="tr-TR" sz="2800" dirty="0"/>
          </a:p>
        </p:txBody>
      </p:sp>
      <p:sp>
        <p:nvSpPr>
          <p:cNvPr id="5" name="TextBox 4"/>
          <p:cNvSpPr txBox="1"/>
          <p:nvPr/>
        </p:nvSpPr>
        <p:spPr>
          <a:xfrm>
            <a:off x="3547687" y="981575"/>
            <a:ext cx="3460499" cy="523220"/>
          </a:xfrm>
          <a:prstGeom prst="rect">
            <a:avLst/>
          </a:prstGeom>
          <a:noFill/>
        </p:spPr>
        <p:txBody>
          <a:bodyPr wrap="none" rtlCol="0">
            <a:spAutoFit/>
          </a:bodyPr>
          <a:lstStyle/>
          <a:p>
            <a:r>
              <a:rPr lang="tr-TR" sz="2800" b="1" dirty="0"/>
              <a:t>ÇALIŞMA PROTOKOLÜ</a:t>
            </a:r>
          </a:p>
        </p:txBody>
      </p:sp>
      <p:sp>
        <p:nvSpPr>
          <p:cNvPr id="6" name="TextBox 5"/>
          <p:cNvSpPr txBox="1"/>
          <p:nvPr/>
        </p:nvSpPr>
        <p:spPr>
          <a:xfrm>
            <a:off x="461476" y="1878256"/>
            <a:ext cx="11165621" cy="4431983"/>
          </a:xfrm>
          <a:prstGeom prst="rect">
            <a:avLst/>
          </a:prstGeom>
          <a:noFill/>
        </p:spPr>
        <p:txBody>
          <a:bodyPr wrap="none" rtlCol="0">
            <a:spAutoFit/>
          </a:bodyPr>
          <a:lstStyle/>
          <a:p>
            <a:r>
              <a:rPr lang="tr-TR" sz="2400" b="1" dirty="0">
                <a:solidFill>
                  <a:srgbClr val="C00000"/>
                </a:solidFill>
              </a:rPr>
              <a:t>Projenin adı</a:t>
            </a:r>
            <a:r>
              <a:rPr lang="tr-TR" sz="2400" dirty="0"/>
              <a:t>: Protokolü tam ifade etmeli, uzun ya da kısa olmamalı</a:t>
            </a:r>
          </a:p>
          <a:p>
            <a:endParaRPr lang="tr-TR" sz="2400" dirty="0"/>
          </a:p>
          <a:p>
            <a:pPr lvl="0"/>
            <a:r>
              <a:rPr lang="tr-TR" sz="2400" b="1" dirty="0">
                <a:solidFill>
                  <a:srgbClr val="C00000"/>
                </a:solidFill>
              </a:rPr>
              <a:t>Projenin Gerekçesi</a:t>
            </a:r>
            <a:r>
              <a:rPr lang="tr-TR" dirty="0">
                <a:solidFill>
                  <a:srgbClr val="C00000"/>
                </a:solidFill>
              </a:rPr>
              <a:t> </a:t>
            </a:r>
            <a:r>
              <a:rPr lang="tr-TR" dirty="0"/>
              <a:t>: </a:t>
            </a:r>
            <a:r>
              <a:rPr lang="tr-TR" sz="2400" dirty="0"/>
              <a:t>Kısa öz ve kaynakça ile ilişkilendirilerek yazılmalıdır.</a:t>
            </a:r>
          </a:p>
          <a:p>
            <a:pPr lvl="0"/>
            <a:endParaRPr lang="tr-TR" sz="2400" dirty="0"/>
          </a:p>
          <a:p>
            <a:r>
              <a:rPr lang="tr-TR" dirty="0">
                <a:solidFill>
                  <a:srgbClr val="C00000"/>
                </a:solidFill>
              </a:rPr>
              <a:t>Bu projenin amacı </a:t>
            </a:r>
            <a:r>
              <a:rPr lang="tr-TR" dirty="0"/>
              <a:t>kemik iliği yetmezliği, </a:t>
            </a:r>
            <a:r>
              <a:rPr lang="en-US" dirty="0" err="1"/>
              <a:t>otozomal</a:t>
            </a:r>
            <a:r>
              <a:rPr lang="en-US" dirty="0"/>
              <a:t> </a:t>
            </a:r>
            <a:r>
              <a:rPr lang="en-US" dirty="0" err="1"/>
              <a:t>resesif</a:t>
            </a:r>
            <a:r>
              <a:rPr lang="en-US" dirty="0"/>
              <a:t> </a:t>
            </a:r>
            <a:r>
              <a:rPr lang="en-US" dirty="0" err="1"/>
              <a:t>kalıtım</a:t>
            </a:r>
            <a:r>
              <a:rPr lang="en-US" dirty="0"/>
              <a:t> </a:t>
            </a:r>
            <a:r>
              <a:rPr lang="en-US" dirty="0" err="1"/>
              <a:t>özelliği</a:t>
            </a:r>
            <a:r>
              <a:rPr lang="en-US" dirty="0"/>
              <a:t> </a:t>
            </a:r>
            <a:r>
              <a:rPr lang="en-US" dirty="0" err="1"/>
              <a:t>gösteren</a:t>
            </a:r>
            <a:r>
              <a:rPr lang="en-US" dirty="0"/>
              <a:t> </a:t>
            </a:r>
            <a:r>
              <a:rPr lang="en-US" dirty="0" err="1"/>
              <a:t>Shwachman</a:t>
            </a:r>
            <a:r>
              <a:rPr lang="en-US" dirty="0"/>
              <a:t>-Diamond </a:t>
            </a:r>
            <a:r>
              <a:rPr lang="en-US" dirty="0" err="1"/>
              <a:t>sendromuna</a:t>
            </a:r>
            <a:r>
              <a:rPr lang="en-US" dirty="0"/>
              <a:t> </a:t>
            </a:r>
            <a:endParaRPr lang="tr-TR" dirty="0"/>
          </a:p>
          <a:p>
            <a:r>
              <a:rPr lang="en-US" dirty="0"/>
              <a:t>(SDS, OMIM #260400) </a:t>
            </a:r>
            <a:r>
              <a:rPr lang="en-US" dirty="0" err="1"/>
              <a:t>neden</a:t>
            </a:r>
            <a:r>
              <a:rPr lang="en-US" dirty="0"/>
              <a:t> </a:t>
            </a:r>
            <a:r>
              <a:rPr lang="en-US" dirty="0" err="1"/>
              <a:t>olan</a:t>
            </a:r>
            <a:r>
              <a:rPr lang="en-US" dirty="0"/>
              <a:t> </a:t>
            </a:r>
            <a:r>
              <a:rPr lang="en-US" dirty="0" err="1"/>
              <a:t>yeni</a:t>
            </a:r>
            <a:r>
              <a:rPr lang="en-US" dirty="0"/>
              <a:t> </a:t>
            </a:r>
            <a:r>
              <a:rPr lang="en-US" dirty="0" err="1"/>
              <a:t>genlerin</a:t>
            </a:r>
            <a:r>
              <a:rPr lang="en-US" dirty="0"/>
              <a:t> </a:t>
            </a:r>
            <a:r>
              <a:rPr lang="en-US" dirty="0" err="1"/>
              <a:t>bulunmasıdır</a:t>
            </a:r>
            <a:r>
              <a:rPr lang="en-US" dirty="0"/>
              <a:t>. </a:t>
            </a:r>
            <a:endParaRPr lang="tr-TR" dirty="0"/>
          </a:p>
          <a:p>
            <a:endParaRPr lang="tr-TR" dirty="0"/>
          </a:p>
          <a:p>
            <a:r>
              <a:rPr lang="en-US" dirty="0"/>
              <a:t>SDS </a:t>
            </a:r>
            <a:r>
              <a:rPr lang="en-US" dirty="0" err="1"/>
              <a:t>kemik</a:t>
            </a:r>
            <a:r>
              <a:rPr lang="en-US" dirty="0"/>
              <a:t> </a:t>
            </a:r>
            <a:r>
              <a:rPr lang="en-US" dirty="0" err="1"/>
              <a:t>iliğinde</a:t>
            </a:r>
            <a:r>
              <a:rPr lang="en-US" dirty="0"/>
              <a:t> </a:t>
            </a:r>
            <a:r>
              <a:rPr lang="en-US" dirty="0" err="1"/>
              <a:t>en</a:t>
            </a:r>
            <a:r>
              <a:rPr lang="en-US" dirty="0"/>
              <a:t> </a:t>
            </a:r>
            <a:r>
              <a:rPr lang="en-US" dirty="0" err="1"/>
              <a:t>çok</a:t>
            </a:r>
            <a:r>
              <a:rPr lang="en-US" dirty="0"/>
              <a:t> </a:t>
            </a:r>
            <a:r>
              <a:rPr lang="en-US" dirty="0" err="1"/>
              <a:t>nötrofilleri</a:t>
            </a:r>
            <a:r>
              <a:rPr lang="en-US" dirty="0"/>
              <a:t> </a:t>
            </a:r>
            <a:r>
              <a:rPr lang="en-US" dirty="0" err="1"/>
              <a:t>etkilemesi</a:t>
            </a:r>
            <a:r>
              <a:rPr lang="en-US" dirty="0"/>
              <a:t> </a:t>
            </a:r>
            <a:r>
              <a:rPr lang="en-US" dirty="0" err="1"/>
              <a:t>ile</a:t>
            </a:r>
            <a:r>
              <a:rPr lang="en-US" dirty="0"/>
              <a:t> </a:t>
            </a:r>
            <a:r>
              <a:rPr lang="en-US" dirty="0" err="1"/>
              <a:t>nötropeni</a:t>
            </a:r>
            <a:r>
              <a:rPr lang="en-US" dirty="0"/>
              <a:t> </a:t>
            </a:r>
            <a:r>
              <a:rPr lang="en-US" dirty="0" err="1"/>
              <a:t>ile</a:t>
            </a:r>
            <a:r>
              <a:rPr lang="en-US" dirty="0"/>
              <a:t> </a:t>
            </a:r>
            <a:r>
              <a:rPr lang="en-US" dirty="0" err="1"/>
              <a:t>karşımıza</a:t>
            </a:r>
            <a:r>
              <a:rPr lang="en-US" dirty="0"/>
              <a:t> </a:t>
            </a:r>
            <a:r>
              <a:rPr lang="en-US" dirty="0" err="1"/>
              <a:t>çıkan</a:t>
            </a:r>
            <a:r>
              <a:rPr lang="en-US" dirty="0"/>
              <a:t> </a:t>
            </a:r>
            <a:r>
              <a:rPr lang="en-US" dirty="0" err="1"/>
              <a:t>bir</a:t>
            </a:r>
            <a:r>
              <a:rPr lang="en-US" dirty="0"/>
              <a:t> </a:t>
            </a:r>
            <a:r>
              <a:rPr lang="en-US" dirty="0" err="1"/>
              <a:t>hastalık</a:t>
            </a:r>
            <a:r>
              <a:rPr lang="en-US" dirty="0"/>
              <a:t> </a:t>
            </a:r>
            <a:r>
              <a:rPr lang="en-US" dirty="0" err="1"/>
              <a:t>olmakla</a:t>
            </a:r>
            <a:r>
              <a:rPr lang="en-US" dirty="0"/>
              <a:t> </a:t>
            </a:r>
            <a:r>
              <a:rPr lang="en-US" dirty="0" err="1"/>
              <a:t>birlikte</a:t>
            </a:r>
            <a:endParaRPr lang="tr-TR" dirty="0"/>
          </a:p>
          <a:p>
            <a:r>
              <a:rPr lang="en-US" dirty="0"/>
              <a:t> </a:t>
            </a:r>
            <a:r>
              <a:rPr lang="en-US" dirty="0" err="1"/>
              <a:t>tüm</a:t>
            </a:r>
            <a:r>
              <a:rPr lang="en-US" dirty="0"/>
              <a:t> </a:t>
            </a:r>
            <a:r>
              <a:rPr lang="en-US" dirty="0" err="1"/>
              <a:t>serilerdeki</a:t>
            </a:r>
            <a:r>
              <a:rPr lang="en-US" dirty="0"/>
              <a:t> </a:t>
            </a:r>
            <a:r>
              <a:rPr lang="en-US" dirty="0" err="1"/>
              <a:t>hücrelerde</a:t>
            </a:r>
            <a:r>
              <a:rPr lang="en-US" dirty="0"/>
              <a:t> </a:t>
            </a:r>
            <a:r>
              <a:rPr lang="en-US" dirty="0" err="1"/>
              <a:t>etkilenme</a:t>
            </a:r>
            <a:r>
              <a:rPr lang="en-US" dirty="0"/>
              <a:t> </a:t>
            </a:r>
            <a:r>
              <a:rPr lang="en-US" dirty="0" err="1"/>
              <a:t>tabloya</a:t>
            </a:r>
            <a:r>
              <a:rPr lang="en-US" dirty="0"/>
              <a:t> </a:t>
            </a:r>
            <a:r>
              <a:rPr lang="en-US" dirty="0" err="1"/>
              <a:t>eşlik</a:t>
            </a:r>
            <a:r>
              <a:rPr lang="en-US" dirty="0"/>
              <a:t> </a:t>
            </a:r>
            <a:r>
              <a:rPr lang="en-US" dirty="0" err="1"/>
              <a:t>edebilir</a:t>
            </a:r>
            <a:r>
              <a:rPr lang="en-US" dirty="0"/>
              <a:t>.</a:t>
            </a:r>
            <a:r>
              <a:rPr lang="tr-TR" b="1" dirty="0">
                <a:solidFill>
                  <a:srgbClr val="C00000"/>
                </a:solidFill>
              </a:rPr>
              <a:t>............</a:t>
            </a:r>
            <a:r>
              <a:rPr lang="tr-TR" dirty="0"/>
              <a:t> (</a:t>
            </a:r>
            <a:r>
              <a:rPr lang="tr-TR" b="1" u="sng" dirty="0">
                <a:solidFill>
                  <a:srgbClr val="C00000"/>
                </a:solidFill>
              </a:rPr>
              <a:t>LİTERATÜR BİLGİLERİ İLE İLİŞKİLENDİREREK</a:t>
            </a:r>
            <a:r>
              <a:rPr lang="tr-TR" b="1" dirty="0">
                <a:solidFill>
                  <a:srgbClr val="C00000"/>
                </a:solidFill>
              </a:rPr>
              <a:t> </a:t>
            </a:r>
          </a:p>
          <a:p>
            <a:r>
              <a:rPr lang="tr-TR" b="1" u="sng" dirty="0">
                <a:solidFill>
                  <a:srgbClr val="C00000"/>
                </a:solidFill>
              </a:rPr>
              <a:t>GEREKÇELENDİR</a:t>
            </a:r>
            <a:r>
              <a:rPr lang="tr-TR" dirty="0">
                <a:solidFill>
                  <a:srgbClr val="C00000"/>
                </a:solidFill>
              </a:rPr>
              <a:t>)</a:t>
            </a:r>
            <a:r>
              <a:rPr lang="tr-TR" dirty="0"/>
              <a:t>........ </a:t>
            </a:r>
            <a:r>
              <a:rPr lang="en-US" dirty="0" err="1"/>
              <a:t>Tüm</a:t>
            </a:r>
            <a:r>
              <a:rPr lang="en-US" dirty="0"/>
              <a:t> </a:t>
            </a:r>
            <a:r>
              <a:rPr lang="en-US" dirty="0" err="1"/>
              <a:t>bunlara</a:t>
            </a:r>
            <a:r>
              <a:rPr lang="en-US" dirty="0"/>
              <a:t> ragmen %40 </a:t>
            </a:r>
            <a:r>
              <a:rPr lang="en-US" dirty="0" err="1"/>
              <a:t>vakada</a:t>
            </a:r>
            <a:r>
              <a:rPr lang="en-US" dirty="0"/>
              <a:t> </a:t>
            </a:r>
            <a:r>
              <a:rPr lang="en-US" dirty="0" err="1"/>
              <a:t>genetik</a:t>
            </a:r>
            <a:r>
              <a:rPr lang="en-US" dirty="0"/>
              <a:t> </a:t>
            </a:r>
            <a:r>
              <a:rPr lang="en-US" dirty="0" err="1"/>
              <a:t>etyoloji</a:t>
            </a:r>
            <a:r>
              <a:rPr lang="en-US" dirty="0"/>
              <a:t> tam </a:t>
            </a:r>
            <a:r>
              <a:rPr lang="en-US" dirty="0" err="1"/>
              <a:t>olarak</a:t>
            </a:r>
            <a:r>
              <a:rPr lang="en-US" dirty="0"/>
              <a:t> </a:t>
            </a:r>
            <a:r>
              <a:rPr lang="en-US" dirty="0" err="1"/>
              <a:t>açıklanamamıştır</a:t>
            </a:r>
            <a:endParaRPr lang="tr-TR" dirty="0"/>
          </a:p>
          <a:p>
            <a:r>
              <a:rPr lang="en-US" dirty="0"/>
              <a:t> </a:t>
            </a:r>
            <a:r>
              <a:rPr lang="en-US" dirty="0" err="1"/>
              <a:t>ve</a:t>
            </a:r>
            <a:r>
              <a:rPr lang="en-US" dirty="0"/>
              <a:t> </a:t>
            </a:r>
            <a:r>
              <a:rPr lang="en-US" dirty="0" err="1"/>
              <a:t>ribozomopati</a:t>
            </a:r>
            <a:r>
              <a:rPr lang="en-US" dirty="0"/>
              <a:t> </a:t>
            </a:r>
            <a:r>
              <a:rPr lang="en-US" dirty="0" err="1"/>
              <a:t>grubunun</a:t>
            </a:r>
            <a:r>
              <a:rPr lang="en-US" dirty="0"/>
              <a:t> </a:t>
            </a:r>
            <a:r>
              <a:rPr lang="en-US" dirty="0" err="1"/>
              <a:t>bu</a:t>
            </a:r>
            <a:r>
              <a:rPr lang="en-US" dirty="0"/>
              <a:t> </a:t>
            </a:r>
            <a:r>
              <a:rPr lang="en-US" dirty="0" err="1"/>
              <a:t>kritik</a:t>
            </a:r>
            <a:r>
              <a:rPr lang="en-US" dirty="0"/>
              <a:t> </a:t>
            </a:r>
            <a:r>
              <a:rPr lang="tr-TR" dirty="0"/>
              <a:t> </a:t>
            </a:r>
            <a:r>
              <a:rPr lang="en-US" dirty="0" err="1"/>
              <a:t>hastalığına</a:t>
            </a:r>
            <a:r>
              <a:rPr lang="en-US" dirty="0"/>
              <a:t> </a:t>
            </a:r>
            <a:r>
              <a:rPr lang="en-US" dirty="0" err="1"/>
              <a:t>neden</a:t>
            </a:r>
            <a:r>
              <a:rPr lang="en-US" dirty="0"/>
              <a:t> </a:t>
            </a:r>
            <a:r>
              <a:rPr lang="en-US" dirty="0" err="1"/>
              <a:t>olan</a:t>
            </a:r>
            <a:r>
              <a:rPr lang="en-US" dirty="0"/>
              <a:t> </a:t>
            </a:r>
            <a:r>
              <a:rPr lang="en-US" dirty="0" err="1"/>
              <a:t>yeni</a:t>
            </a:r>
            <a:r>
              <a:rPr lang="en-US" dirty="0"/>
              <a:t> </a:t>
            </a:r>
            <a:r>
              <a:rPr lang="en-US" dirty="0" err="1"/>
              <a:t>genler</a:t>
            </a:r>
            <a:r>
              <a:rPr lang="en-US" dirty="0"/>
              <a:t> </a:t>
            </a:r>
            <a:r>
              <a:rPr lang="en-US" dirty="0" err="1"/>
              <a:t>tanımlanmaya</a:t>
            </a:r>
            <a:r>
              <a:rPr lang="en-US" dirty="0"/>
              <a:t> </a:t>
            </a:r>
            <a:r>
              <a:rPr lang="en-US" dirty="0" err="1"/>
              <a:t>muhtaçtır</a:t>
            </a:r>
            <a:r>
              <a:rPr lang="en-US" dirty="0"/>
              <a:t>. </a:t>
            </a:r>
            <a:endParaRPr lang="tr-TR" dirty="0"/>
          </a:p>
          <a:p>
            <a:endParaRPr lang="tr-TR" dirty="0"/>
          </a:p>
          <a:p>
            <a:r>
              <a:rPr lang="en-US" dirty="0">
                <a:solidFill>
                  <a:srgbClr val="C00000"/>
                </a:solidFill>
              </a:rPr>
              <a:t>Bu nedenle </a:t>
            </a:r>
            <a:r>
              <a:rPr lang="en-US" dirty="0" err="1"/>
              <a:t>ilgili</a:t>
            </a:r>
            <a:r>
              <a:rPr lang="en-US" dirty="0"/>
              <a:t> </a:t>
            </a:r>
            <a:r>
              <a:rPr lang="en-US" dirty="0" err="1"/>
              <a:t>projede</a:t>
            </a:r>
            <a:r>
              <a:rPr lang="en-US" dirty="0"/>
              <a:t> </a:t>
            </a:r>
            <a:r>
              <a:rPr lang="en-US" dirty="0" err="1"/>
              <a:t>bilinen</a:t>
            </a:r>
            <a:r>
              <a:rPr lang="en-US" dirty="0"/>
              <a:t> </a:t>
            </a:r>
            <a:r>
              <a:rPr lang="en-US" dirty="0" err="1"/>
              <a:t>genlerin</a:t>
            </a:r>
            <a:r>
              <a:rPr lang="en-US" dirty="0"/>
              <a:t> </a:t>
            </a:r>
            <a:r>
              <a:rPr lang="en-US" dirty="0" err="1"/>
              <a:t>dışlandığı</a:t>
            </a:r>
            <a:r>
              <a:rPr lang="en-US" dirty="0"/>
              <a:t> SDS </a:t>
            </a:r>
            <a:r>
              <a:rPr lang="en-US" dirty="0" err="1"/>
              <a:t>hastalarında</a:t>
            </a:r>
            <a:r>
              <a:rPr lang="en-US" dirty="0"/>
              <a:t> </a:t>
            </a:r>
            <a:r>
              <a:rPr lang="en-US" dirty="0" err="1"/>
              <a:t>yeni</a:t>
            </a:r>
            <a:r>
              <a:rPr lang="en-US" dirty="0"/>
              <a:t> </a:t>
            </a:r>
            <a:r>
              <a:rPr lang="en-US" dirty="0" err="1"/>
              <a:t>genlerin</a:t>
            </a:r>
            <a:r>
              <a:rPr lang="en-US" dirty="0"/>
              <a:t> </a:t>
            </a:r>
            <a:r>
              <a:rPr lang="en-US" dirty="0" err="1"/>
              <a:t>tespit</a:t>
            </a:r>
            <a:r>
              <a:rPr lang="en-US" dirty="0"/>
              <a:t> </a:t>
            </a:r>
            <a:r>
              <a:rPr lang="en-US" dirty="0" err="1"/>
              <a:t>edilmesi</a:t>
            </a:r>
            <a:r>
              <a:rPr lang="en-US" dirty="0"/>
              <a:t> </a:t>
            </a:r>
            <a:r>
              <a:rPr lang="en-US" dirty="0" err="1">
                <a:solidFill>
                  <a:srgbClr val="C00000"/>
                </a:solidFill>
              </a:rPr>
              <a:t>hedeflenmiştir</a:t>
            </a:r>
            <a:r>
              <a:rPr lang="en-US" dirty="0">
                <a:solidFill>
                  <a:srgbClr val="C00000"/>
                </a:solidFill>
              </a:rPr>
              <a:t>. </a:t>
            </a:r>
            <a:endParaRPr lang="tr-TR" dirty="0"/>
          </a:p>
          <a:p>
            <a:endParaRPr lang="tr-TR" sz="2400" dirty="0"/>
          </a:p>
        </p:txBody>
      </p:sp>
    </p:spTree>
    <p:extLst>
      <p:ext uri="{BB962C8B-B14F-4D97-AF65-F5344CB8AC3E}">
        <p14:creationId xmlns:p14="http://schemas.microsoft.com/office/powerpoint/2010/main" val="3000022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FORM 1 – PROTOKOL </a:t>
            </a:r>
            <a:endParaRPr lang="tr-TR" sz="2800" dirty="0"/>
          </a:p>
        </p:txBody>
      </p:sp>
      <p:sp>
        <p:nvSpPr>
          <p:cNvPr id="5" name="TextBox 4"/>
          <p:cNvSpPr txBox="1"/>
          <p:nvPr/>
        </p:nvSpPr>
        <p:spPr>
          <a:xfrm>
            <a:off x="3388403" y="574766"/>
            <a:ext cx="5662256" cy="523220"/>
          </a:xfrm>
          <a:prstGeom prst="rect">
            <a:avLst/>
          </a:prstGeom>
          <a:noFill/>
        </p:spPr>
        <p:txBody>
          <a:bodyPr wrap="none" rtlCol="0">
            <a:spAutoFit/>
          </a:bodyPr>
          <a:lstStyle/>
          <a:p>
            <a:r>
              <a:rPr lang="tr-TR" sz="2800" b="1" dirty="0"/>
              <a:t>ARAŞTIRMANIN GEREÇ VE YÖNTEMİ </a:t>
            </a:r>
          </a:p>
        </p:txBody>
      </p:sp>
      <p:sp>
        <p:nvSpPr>
          <p:cNvPr id="7" name="TextBox 6"/>
          <p:cNvSpPr txBox="1"/>
          <p:nvPr/>
        </p:nvSpPr>
        <p:spPr>
          <a:xfrm>
            <a:off x="515087" y="1518622"/>
            <a:ext cx="10055638" cy="4420890"/>
          </a:xfrm>
          <a:prstGeom prst="rect">
            <a:avLst/>
          </a:prstGeom>
          <a:noFill/>
        </p:spPr>
        <p:txBody>
          <a:bodyPr wrap="none" rtlCol="0">
            <a:spAutoFit/>
          </a:bodyPr>
          <a:lstStyle/>
          <a:p>
            <a:pPr>
              <a:lnSpc>
                <a:spcPct val="200000"/>
              </a:lnSpc>
            </a:pPr>
            <a:r>
              <a:rPr lang="tr-TR" sz="2400" b="1" dirty="0">
                <a:solidFill>
                  <a:srgbClr val="C00000"/>
                </a:solidFill>
              </a:rPr>
              <a:t>Araştırmanın yeri</a:t>
            </a:r>
            <a:r>
              <a:rPr lang="tr-TR" sz="2400" dirty="0"/>
              <a:t>: Yer belirtilmeli, izin belgesi eklenmelidir. </a:t>
            </a:r>
          </a:p>
          <a:p>
            <a:pPr>
              <a:lnSpc>
                <a:spcPct val="200000"/>
              </a:lnSpc>
            </a:pPr>
            <a:r>
              <a:rPr lang="tr-TR" sz="2400" b="1" dirty="0">
                <a:solidFill>
                  <a:srgbClr val="C00000"/>
                </a:solidFill>
              </a:rPr>
              <a:t>Araştırmanın zamanı</a:t>
            </a:r>
            <a:r>
              <a:rPr lang="tr-TR" sz="2400" dirty="0"/>
              <a:t>:   </a:t>
            </a:r>
            <a:r>
              <a:rPr lang="en-US" sz="2400" dirty="0"/>
              <a:t>1 </a:t>
            </a:r>
            <a:r>
              <a:rPr lang="en-US" sz="2400" dirty="0" err="1"/>
              <a:t>Mayıs</a:t>
            </a:r>
            <a:r>
              <a:rPr lang="en-US" sz="2400" dirty="0"/>
              <a:t> 2018-1 </a:t>
            </a:r>
            <a:r>
              <a:rPr lang="en-US" sz="2400" dirty="0" err="1"/>
              <a:t>Mayıs</a:t>
            </a:r>
            <a:r>
              <a:rPr lang="en-US" sz="2400" dirty="0"/>
              <a:t> 2020 </a:t>
            </a:r>
            <a:r>
              <a:rPr lang="tr-TR" sz="2400" dirty="0"/>
              <a:t> şeklinde</a:t>
            </a:r>
          </a:p>
          <a:p>
            <a:pPr>
              <a:lnSpc>
                <a:spcPct val="200000"/>
              </a:lnSpc>
            </a:pPr>
            <a:r>
              <a:rPr lang="en-US" sz="2400" b="1" dirty="0" err="1">
                <a:solidFill>
                  <a:srgbClr val="C00000"/>
                </a:solidFill>
              </a:rPr>
              <a:t>Araştırmanın</a:t>
            </a:r>
            <a:r>
              <a:rPr lang="en-US" sz="2400" b="1" dirty="0">
                <a:solidFill>
                  <a:srgbClr val="C00000"/>
                </a:solidFill>
              </a:rPr>
              <a:t> </a:t>
            </a:r>
            <a:r>
              <a:rPr lang="en-US" sz="2400" b="1" dirty="0" err="1">
                <a:solidFill>
                  <a:srgbClr val="C00000"/>
                </a:solidFill>
              </a:rPr>
              <a:t>evreni</a:t>
            </a:r>
            <a:r>
              <a:rPr lang="en-US" sz="2400" b="1" dirty="0">
                <a:solidFill>
                  <a:srgbClr val="C00000"/>
                </a:solidFill>
              </a:rPr>
              <a:t>, </a:t>
            </a:r>
            <a:r>
              <a:rPr lang="en-US" sz="2400" b="1" dirty="0" err="1">
                <a:solidFill>
                  <a:srgbClr val="C00000"/>
                </a:solidFill>
              </a:rPr>
              <a:t>örneklemi</a:t>
            </a:r>
            <a:r>
              <a:rPr lang="en-US" sz="2400" b="1" dirty="0">
                <a:solidFill>
                  <a:srgbClr val="C00000"/>
                </a:solidFill>
              </a:rPr>
              <a:t>, </a:t>
            </a:r>
            <a:r>
              <a:rPr lang="en-US" sz="2400" b="1" dirty="0" err="1">
                <a:solidFill>
                  <a:srgbClr val="C00000"/>
                </a:solidFill>
              </a:rPr>
              <a:t>araştırma</a:t>
            </a:r>
            <a:r>
              <a:rPr lang="en-US" sz="2400" b="1" dirty="0">
                <a:solidFill>
                  <a:srgbClr val="C00000"/>
                </a:solidFill>
              </a:rPr>
              <a:t> </a:t>
            </a:r>
            <a:r>
              <a:rPr lang="en-US" sz="2400" b="1" dirty="0" err="1">
                <a:solidFill>
                  <a:srgbClr val="C00000"/>
                </a:solidFill>
              </a:rPr>
              <a:t>Grubu</a:t>
            </a:r>
            <a:r>
              <a:rPr lang="tr-TR" sz="2400" dirty="0"/>
              <a:t>: Kaç kişi, çocuk,gebe gibi </a:t>
            </a:r>
          </a:p>
          <a:p>
            <a:pPr>
              <a:lnSpc>
                <a:spcPct val="200000"/>
              </a:lnSpc>
            </a:pPr>
            <a:r>
              <a:rPr lang="tr-TR" sz="2400" dirty="0"/>
              <a:t>etkilenebilir özneler? Nasıl ulaşılacak? Dahil etme dışlanma kriterleri. </a:t>
            </a:r>
          </a:p>
          <a:p>
            <a:pPr>
              <a:lnSpc>
                <a:spcPct val="200000"/>
              </a:lnSpc>
            </a:pPr>
            <a:r>
              <a:rPr lang="tr-TR" sz="2400" dirty="0"/>
              <a:t>Retrospektif arşiv taraması ise tarama aralığı (1.Ocak 2010-1 Nisan 2018 gibi) </a:t>
            </a:r>
          </a:p>
          <a:p>
            <a:pPr>
              <a:lnSpc>
                <a:spcPct val="200000"/>
              </a:lnSpc>
            </a:pPr>
            <a:r>
              <a:rPr lang="en-US" sz="2400" b="1" dirty="0" err="1">
                <a:solidFill>
                  <a:srgbClr val="C00000"/>
                </a:solidFill>
              </a:rPr>
              <a:t>Araştırmanın</a:t>
            </a:r>
            <a:r>
              <a:rPr lang="en-US" sz="2400" b="1" dirty="0">
                <a:solidFill>
                  <a:srgbClr val="C00000"/>
                </a:solidFill>
              </a:rPr>
              <a:t> tipi</a:t>
            </a:r>
            <a:r>
              <a:rPr lang="tr-TR" sz="2400" b="1" dirty="0"/>
              <a:t>: </a:t>
            </a:r>
            <a:r>
              <a:rPr lang="tr-TR" sz="2400" dirty="0"/>
              <a:t>Epidemiyolojik araştırma türleri için link bulunuyor </a:t>
            </a:r>
          </a:p>
        </p:txBody>
      </p:sp>
    </p:spTree>
    <p:extLst>
      <p:ext uri="{BB962C8B-B14F-4D97-AF65-F5344CB8AC3E}">
        <p14:creationId xmlns:p14="http://schemas.microsoft.com/office/powerpoint/2010/main" val="2124794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6847" y="1645199"/>
            <a:ext cx="10811436" cy="4385816"/>
          </a:xfrm>
          <a:prstGeom prst="rect">
            <a:avLst/>
          </a:prstGeom>
        </p:spPr>
        <p:txBody>
          <a:bodyPr wrap="square">
            <a:spAutoFit/>
          </a:bodyPr>
          <a:lstStyle/>
          <a:p>
            <a:pPr>
              <a:lnSpc>
                <a:spcPct val="150000"/>
              </a:lnSpc>
            </a:pPr>
            <a:r>
              <a:rPr lang="tr-TR" sz="2400" b="1" dirty="0"/>
              <a:t>3.5 </a:t>
            </a:r>
            <a:r>
              <a:rPr lang="en-US" sz="2400" b="1" dirty="0" err="1">
                <a:solidFill>
                  <a:srgbClr val="C00000"/>
                </a:solidFill>
              </a:rPr>
              <a:t>Araştırma</a:t>
            </a:r>
            <a:r>
              <a:rPr lang="en-US" sz="2400" b="1" dirty="0">
                <a:solidFill>
                  <a:srgbClr val="C00000"/>
                </a:solidFill>
              </a:rPr>
              <a:t> </a:t>
            </a:r>
            <a:r>
              <a:rPr lang="en-US" sz="2400" b="1" dirty="0" err="1">
                <a:solidFill>
                  <a:srgbClr val="C00000"/>
                </a:solidFill>
              </a:rPr>
              <a:t>için</a:t>
            </a:r>
            <a:r>
              <a:rPr lang="en-US" sz="2400" b="1" dirty="0">
                <a:solidFill>
                  <a:srgbClr val="C00000"/>
                </a:solidFill>
              </a:rPr>
              <a:t> </a:t>
            </a:r>
            <a:r>
              <a:rPr lang="en-US" sz="2400" b="1" dirty="0" err="1">
                <a:solidFill>
                  <a:srgbClr val="C00000"/>
                </a:solidFill>
              </a:rPr>
              <a:t>gerekli</a:t>
            </a:r>
            <a:r>
              <a:rPr lang="en-US" sz="2400" b="1" dirty="0">
                <a:solidFill>
                  <a:srgbClr val="C00000"/>
                </a:solidFill>
              </a:rPr>
              <a:t> </a:t>
            </a:r>
            <a:r>
              <a:rPr lang="en-US" sz="2400" b="1" dirty="0" err="1">
                <a:solidFill>
                  <a:srgbClr val="C00000"/>
                </a:solidFill>
              </a:rPr>
              <a:t>insan</a:t>
            </a:r>
            <a:r>
              <a:rPr lang="en-US" sz="2400" b="1" dirty="0">
                <a:solidFill>
                  <a:srgbClr val="C00000"/>
                </a:solidFill>
              </a:rPr>
              <a:t> </a:t>
            </a:r>
            <a:r>
              <a:rPr lang="en-US" sz="2400" b="1" dirty="0" err="1">
                <a:solidFill>
                  <a:srgbClr val="C00000"/>
                </a:solidFill>
              </a:rPr>
              <a:t>gücü</a:t>
            </a:r>
            <a:r>
              <a:rPr lang="tr-TR" sz="2400" b="1" dirty="0"/>
              <a:t>: </a:t>
            </a:r>
            <a:r>
              <a:rPr lang="tr-TR" sz="2400" dirty="0"/>
              <a:t>Yardımcı araştırmacı ekibinin rol dağılımı</a:t>
            </a:r>
          </a:p>
          <a:p>
            <a:pPr algn="just">
              <a:lnSpc>
                <a:spcPct val="150000"/>
              </a:lnSpc>
            </a:pPr>
            <a:r>
              <a:rPr lang="tr-TR" dirty="0"/>
              <a:t>Çalışma Tıbbi Genetik Uzmanlık öğrencisi Dr SO’nun uzmanlık tez çalışmasıdır.  Dr. SO bilinen gen mutasyonları tespit edilen hastalarda genotip-fenotip korelasyonlarının kurulması, yeni gen araştırılması için exom analizinin uygulanması, varyant filtreleme ve kritik aday genlerde Sanger dizileme ile doğrulama çalışmalarını tamamlayacaktır. Prof. Dr. ŞÜ, Prof. Dr. FG ve Prof. Dr. MÇ klinik heterojenitesi yüksek olan bu hastalıkta klinik değerlendirme, saptanan kritik varyantların klinikle ilişkilendirilmesi, pedigri analizleri aşamalarında Dr. SO ile birlikte çalışacaklardır. Prof. DR. ŞÜ çalışmanın klinik sorumlusudur hastaların bilgilendirilmesi, onam formlarının doldurulması ve klinik aşamaların tamamlanmasında birinci derecede sorumludur. Prof. DR. NA tez danışmanıdır ve laboratuvar verilerinin güvenliğinden birinci derecede sorumludur. Çalışmanın tüm aşamalarında Dr. SO ile birebir çalışacaktır. Tezin ve yayınların hazırlanmasına tüm grup katkı yapacaktır. </a:t>
            </a:r>
            <a:endParaRPr lang="tr-TR" sz="2400" dirty="0"/>
          </a:p>
        </p:txBody>
      </p:sp>
      <p:sp>
        <p:nvSpPr>
          <p:cNvPr id="5" name="Rectangle 4"/>
          <p:cNvSpPr/>
          <p:nvPr/>
        </p:nvSpPr>
        <p:spPr>
          <a:xfrm>
            <a:off x="0" y="0"/>
            <a:ext cx="12192000" cy="574766"/>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FORM 1 – PROTOKOL </a:t>
            </a:r>
            <a:endParaRPr lang="tr-TR" sz="2800" dirty="0"/>
          </a:p>
        </p:txBody>
      </p:sp>
      <p:sp>
        <p:nvSpPr>
          <p:cNvPr id="6" name="TextBox 5"/>
          <p:cNvSpPr txBox="1"/>
          <p:nvPr/>
        </p:nvSpPr>
        <p:spPr>
          <a:xfrm>
            <a:off x="3388403" y="574766"/>
            <a:ext cx="6889578" cy="523220"/>
          </a:xfrm>
          <a:prstGeom prst="rect">
            <a:avLst/>
          </a:prstGeom>
          <a:noFill/>
        </p:spPr>
        <p:txBody>
          <a:bodyPr wrap="none" rtlCol="0">
            <a:spAutoFit/>
          </a:bodyPr>
          <a:lstStyle/>
          <a:p>
            <a:r>
              <a:rPr lang="tr-TR" sz="2800" b="1" dirty="0"/>
              <a:t>ARAŞTIRMANIN GEREÇ VE YÖNTEMİ--devam </a:t>
            </a:r>
          </a:p>
        </p:txBody>
      </p:sp>
    </p:spTree>
    <p:extLst>
      <p:ext uri="{BB962C8B-B14F-4D97-AF65-F5344CB8AC3E}">
        <p14:creationId xmlns:p14="http://schemas.microsoft.com/office/powerpoint/2010/main" val="2648123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1074</TotalTime>
  <Words>1281</Words>
  <Application>Microsoft Office PowerPoint</Application>
  <PresentationFormat>Geniş ekran</PresentationFormat>
  <Paragraphs>182</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Calibri Light</vt:lpstr>
      <vt:lpstr>Comic Sans MS</vt:lpstr>
      <vt:lpstr>Times New Roman</vt:lpstr>
      <vt:lpstr>Wingdings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AYSENURTEN</dc:creator>
  <cp:lastModifiedBy>LENOVO-PC</cp:lastModifiedBy>
  <cp:revision>64</cp:revision>
  <dcterms:created xsi:type="dcterms:W3CDTF">2018-04-19T06:28:58Z</dcterms:created>
  <dcterms:modified xsi:type="dcterms:W3CDTF">2025-04-18T05:12:47Z</dcterms:modified>
</cp:coreProperties>
</file>